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8" r:id="rId2"/>
    <p:sldId id="363" r:id="rId3"/>
    <p:sldId id="373" r:id="rId4"/>
    <p:sldId id="374" r:id="rId5"/>
    <p:sldId id="364" r:id="rId6"/>
    <p:sldId id="348" r:id="rId7"/>
    <p:sldId id="349" r:id="rId8"/>
    <p:sldId id="357" r:id="rId9"/>
    <p:sldId id="358" r:id="rId10"/>
    <p:sldId id="355" r:id="rId11"/>
    <p:sldId id="370" r:id="rId12"/>
    <p:sldId id="365" r:id="rId13"/>
    <p:sldId id="369" r:id="rId14"/>
    <p:sldId id="362" r:id="rId15"/>
    <p:sldId id="366" r:id="rId16"/>
    <p:sldId id="367" r:id="rId17"/>
    <p:sldId id="371" r:id="rId18"/>
    <p:sldId id="372" r:id="rId19"/>
    <p:sldId id="353" r:id="rId20"/>
    <p:sldId id="266" r:id="rId21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FF8F"/>
    <a:srgbClr val="EC9970"/>
    <a:srgbClr val="61CAFF"/>
    <a:srgbClr val="25B6FF"/>
    <a:srgbClr val="66CCFF"/>
    <a:srgbClr val="2FA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Styl ciemny 2 - Akcent 1/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Styl pośredni 3 — 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Styl ciemny 1 — Ak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 ciemny 1 — Ak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4621" autoAdjust="0"/>
  </p:normalViewPr>
  <p:slideViewPr>
    <p:cSldViewPr>
      <p:cViewPr varScale="1">
        <p:scale>
          <a:sx n="106" d="100"/>
          <a:sy n="106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64289A-74D9-4670-B828-C41DA7460C86}" type="doc">
      <dgm:prSet loTypeId="urn:microsoft.com/office/officeart/2005/8/layout/hProcess4" loCatId="process" qsTypeId="urn:microsoft.com/office/officeart/2005/8/quickstyle/3d1" qsCatId="3D" csTypeId="urn:microsoft.com/office/officeart/2005/8/colors/accent1_2" csCatId="accent1" phldr="1"/>
      <dgm:spPr/>
    </dgm:pt>
    <dgm:pt modelId="{B503393F-A41A-41CC-B9DD-8834C5E5A3C9}">
      <dgm:prSet phldrT="[Tekst]"/>
      <dgm:spPr/>
      <dgm:t>
        <a:bodyPr/>
        <a:lstStyle/>
        <a:p>
          <a:r>
            <a:rPr lang="pl-PL" b="1" i="1" dirty="0" smtClean="0">
              <a:solidFill>
                <a:srgbClr val="0070C0"/>
              </a:solidFill>
              <a:effectLst/>
            </a:rPr>
            <a:t>Czas realizacji inwestycji </a:t>
          </a:r>
          <a:r>
            <a:rPr lang="pl-PL" b="1" i="1" dirty="0" smtClean="0">
              <a:solidFill>
                <a:srgbClr val="0070C0"/>
              </a:solidFill>
            </a:rPr>
            <a:t>120 dni </a:t>
          </a:r>
          <a:r>
            <a:rPr lang="pl-PL" i="1" dirty="0" smtClean="0">
              <a:solidFill>
                <a:srgbClr val="0070C0"/>
              </a:solidFill>
            </a:rPr>
            <a:t>kalendarzowych od podpisania umowy  o udzielenie grantu.</a:t>
          </a:r>
          <a:endParaRPr lang="pl-PL" i="1" dirty="0">
            <a:solidFill>
              <a:srgbClr val="0070C0"/>
            </a:solidFill>
          </a:endParaRPr>
        </a:p>
      </dgm:t>
    </dgm:pt>
    <dgm:pt modelId="{ECEA2AE9-9F0F-47D1-9FF3-66EE6C00F0B4}" type="parTrans" cxnId="{94E7A94F-E18D-4EFF-A946-D60E9CCCA22B}">
      <dgm:prSet/>
      <dgm:spPr/>
      <dgm:t>
        <a:bodyPr/>
        <a:lstStyle/>
        <a:p>
          <a:endParaRPr lang="pl-PL"/>
        </a:p>
      </dgm:t>
    </dgm:pt>
    <dgm:pt modelId="{07A0F328-0045-4DAE-86C9-8F2F4FE39AAB}" type="sibTrans" cxnId="{94E7A94F-E18D-4EFF-A946-D60E9CCCA22B}">
      <dgm:prSet/>
      <dgm:spPr/>
      <dgm:t>
        <a:bodyPr/>
        <a:lstStyle/>
        <a:p>
          <a:endParaRPr lang="pl-PL"/>
        </a:p>
      </dgm:t>
    </dgm:pt>
    <dgm:pt modelId="{E7FB960A-6075-4F8F-B588-7C2148C15DF7}">
      <dgm:prSet/>
      <dgm:spPr/>
      <dgm:t>
        <a:bodyPr/>
        <a:lstStyle/>
        <a:p>
          <a:r>
            <a:rPr lang="pl-PL" i="1" dirty="0" smtClean="0">
              <a:solidFill>
                <a:srgbClr val="0070C0"/>
              </a:solidFill>
            </a:rPr>
            <a:t>Badanie rynku wysłanie/przekazanie zapytań ofertowych w celu pozyskania porównania i wyboru najkorzystniejszej oferty rynkowej</a:t>
          </a:r>
          <a:r>
            <a:rPr lang="pl-PL" dirty="0" smtClean="0"/>
            <a:t>.</a:t>
          </a:r>
          <a:endParaRPr lang="pl-PL" dirty="0"/>
        </a:p>
      </dgm:t>
    </dgm:pt>
    <dgm:pt modelId="{D6E359B1-243E-4696-BAC2-10150272EC1D}" type="parTrans" cxnId="{E01659D9-46E4-423B-B940-1E11279807C6}">
      <dgm:prSet/>
      <dgm:spPr/>
      <dgm:t>
        <a:bodyPr/>
        <a:lstStyle/>
        <a:p>
          <a:endParaRPr lang="pl-PL"/>
        </a:p>
      </dgm:t>
    </dgm:pt>
    <dgm:pt modelId="{29246CEA-5238-479E-80CE-DAD87E9FDA65}" type="sibTrans" cxnId="{E01659D9-46E4-423B-B940-1E11279807C6}">
      <dgm:prSet/>
      <dgm:spPr/>
      <dgm:t>
        <a:bodyPr/>
        <a:lstStyle/>
        <a:p>
          <a:endParaRPr lang="pl-PL"/>
        </a:p>
      </dgm:t>
    </dgm:pt>
    <dgm:pt modelId="{47077ECB-B4A8-4E64-9BC7-850FB18973E4}">
      <dgm:prSet/>
      <dgm:spPr/>
      <dgm:t>
        <a:bodyPr/>
        <a:lstStyle/>
        <a:p>
          <a:r>
            <a:rPr lang="pl-PL" b="1" dirty="0" smtClean="0">
              <a:solidFill>
                <a:srgbClr val="0070C0"/>
              </a:solidFill>
              <a:effectLst/>
            </a:rPr>
            <a:t>Zawarcie umowy </a:t>
          </a:r>
          <a:r>
            <a:rPr lang="pl-PL" b="1" dirty="0" err="1" smtClean="0">
              <a:solidFill>
                <a:srgbClr val="0070C0"/>
              </a:solidFill>
              <a:effectLst/>
            </a:rPr>
            <a:t>Grantobiorcy</a:t>
          </a:r>
          <a:r>
            <a:rPr lang="pl-PL" b="1" dirty="0" smtClean="0">
              <a:solidFill>
                <a:srgbClr val="0070C0"/>
              </a:solidFill>
              <a:effectLst/>
            </a:rPr>
            <a:t> (mieszkańcy)  z </a:t>
          </a:r>
          <a:r>
            <a:rPr lang="pl-PL" b="1" dirty="0" err="1" smtClean="0">
              <a:solidFill>
                <a:srgbClr val="0070C0"/>
              </a:solidFill>
              <a:effectLst/>
            </a:rPr>
            <a:t>Grantodawcą</a:t>
          </a:r>
          <a:r>
            <a:rPr lang="pl-PL" b="1" dirty="0" smtClean="0">
              <a:solidFill>
                <a:srgbClr val="0070C0"/>
              </a:solidFill>
              <a:effectLst/>
            </a:rPr>
            <a:t> (Miasto Suwałki)</a:t>
          </a:r>
          <a:endParaRPr lang="pl-PL" dirty="0">
            <a:solidFill>
              <a:srgbClr val="0070C0"/>
            </a:solidFill>
          </a:endParaRPr>
        </a:p>
      </dgm:t>
    </dgm:pt>
    <dgm:pt modelId="{CB84B3ED-A34D-4103-BDAE-A56A4A42B97E}" type="sibTrans" cxnId="{69521E51-317B-4D8E-943D-A2911B3ADA6C}">
      <dgm:prSet/>
      <dgm:spPr/>
      <dgm:t>
        <a:bodyPr/>
        <a:lstStyle/>
        <a:p>
          <a:endParaRPr lang="pl-PL"/>
        </a:p>
      </dgm:t>
    </dgm:pt>
    <dgm:pt modelId="{B6194FC9-CA55-40CD-B959-49D25C7E49A7}" type="parTrans" cxnId="{69521E51-317B-4D8E-943D-A2911B3ADA6C}">
      <dgm:prSet/>
      <dgm:spPr/>
      <dgm:t>
        <a:bodyPr/>
        <a:lstStyle/>
        <a:p>
          <a:endParaRPr lang="pl-PL"/>
        </a:p>
      </dgm:t>
    </dgm:pt>
    <dgm:pt modelId="{456FAA8E-5117-4BFE-A907-8F2EBE7D7579}">
      <dgm:prSet/>
      <dgm:spPr/>
      <dgm:t>
        <a:bodyPr/>
        <a:lstStyle/>
        <a:p>
          <a:r>
            <a:rPr lang="pl-PL" b="0" i="1" dirty="0" smtClean="0">
              <a:solidFill>
                <a:srgbClr val="0070C0"/>
              </a:solidFill>
            </a:rPr>
            <a:t>Wybór na podstawie najkorzystniejszej pod względem ceny oferty (obowiązek zebrania 3 ofert)</a:t>
          </a:r>
          <a:endParaRPr lang="pl-PL" b="0" i="1" dirty="0">
            <a:solidFill>
              <a:srgbClr val="0070C0"/>
            </a:solidFill>
          </a:endParaRPr>
        </a:p>
      </dgm:t>
    </dgm:pt>
    <dgm:pt modelId="{305614BA-4BF8-4BEB-AA4F-BEB546749835}" type="parTrans" cxnId="{88C0AFF5-A1FC-492C-9531-5A1A231E921F}">
      <dgm:prSet/>
      <dgm:spPr/>
      <dgm:t>
        <a:bodyPr/>
        <a:lstStyle/>
        <a:p>
          <a:endParaRPr lang="pl-PL"/>
        </a:p>
      </dgm:t>
    </dgm:pt>
    <dgm:pt modelId="{B19A41AE-442A-4EDB-8B1B-3985DDA814E6}" type="sibTrans" cxnId="{88C0AFF5-A1FC-492C-9531-5A1A231E921F}">
      <dgm:prSet/>
      <dgm:spPr/>
      <dgm:t>
        <a:bodyPr/>
        <a:lstStyle/>
        <a:p>
          <a:endParaRPr lang="pl-PL"/>
        </a:p>
      </dgm:t>
    </dgm:pt>
    <dgm:pt modelId="{9C526D45-0192-484B-8C4E-90CDD19C922B}">
      <dgm:prSet/>
      <dgm:spPr/>
      <dgm:t>
        <a:bodyPr/>
        <a:lstStyle/>
        <a:p>
          <a:r>
            <a:rPr lang="pl-PL" b="1" smtClean="0">
              <a:solidFill>
                <a:srgbClr val="0070C0"/>
              </a:solidFill>
              <a:effectLst/>
            </a:rPr>
            <a:t>Przeprowadzenie badania rynku przez Grantobiorcę </a:t>
          </a:r>
          <a:endParaRPr lang="pl-PL"/>
        </a:p>
      </dgm:t>
    </dgm:pt>
    <dgm:pt modelId="{3B48BB19-C0D2-4C35-8248-B89216A77692}" type="parTrans" cxnId="{585538D7-B47A-4410-9352-D5698E054F7E}">
      <dgm:prSet/>
      <dgm:spPr/>
      <dgm:t>
        <a:bodyPr/>
        <a:lstStyle/>
        <a:p>
          <a:endParaRPr lang="pl-PL"/>
        </a:p>
      </dgm:t>
    </dgm:pt>
    <dgm:pt modelId="{F443CDA0-E96B-48F0-B1FC-A6132AF71EC5}" type="sibTrans" cxnId="{585538D7-B47A-4410-9352-D5698E054F7E}">
      <dgm:prSet/>
      <dgm:spPr/>
      <dgm:t>
        <a:bodyPr/>
        <a:lstStyle/>
        <a:p>
          <a:endParaRPr lang="pl-PL"/>
        </a:p>
      </dgm:t>
    </dgm:pt>
    <dgm:pt modelId="{89B4F1F4-2817-45A1-BB83-AB51B28432ED}">
      <dgm:prSet/>
      <dgm:spPr/>
      <dgm:t>
        <a:bodyPr/>
        <a:lstStyle/>
        <a:p>
          <a:r>
            <a:rPr lang="pl-PL" b="1" dirty="0" smtClean="0">
              <a:solidFill>
                <a:srgbClr val="0070C0"/>
              </a:solidFill>
            </a:rPr>
            <a:t>Wybór wykonawcy i zawarcie  umowy przez </a:t>
          </a:r>
          <a:r>
            <a:rPr lang="pl-PL" b="1" dirty="0" err="1" smtClean="0">
              <a:solidFill>
                <a:srgbClr val="0070C0"/>
              </a:solidFill>
            </a:rPr>
            <a:t>Grantobiorcę</a:t>
          </a:r>
          <a:r>
            <a:rPr lang="pl-PL" b="1" dirty="0" smtClean="0">
              <a:solidFill>
                <a:srgbClr val="0070C0"/>
              </a:solidFill>
            </a:rPr>
            <a:t>  na wykonanie instalacji</a:t>
          </a:r>
          <a:endParaRPr lang="pl-PL" dirty="0"/>
        </a:p>
      </dgm:t>
    </dgm:pt>
    <dgm:pt modelId="{E6127E00-95F6-4D17-B34E-E308E56D98DC}" type="parTrans" cxnId="{744012F2-CA0F-43D5-BDC4-18CC8F6D6908}">
      <dgm:prSet/>
      <dgm:spPr/>
      <dgm:t>
        <a:bodyPr/>
        <a:lstStyle/>
        <a:p>
          <a:endParaRPr lang="pl-PL"/>
        </a:p>
      </dgm:t>
    </dgm:pt>
    <dgm:pt modelId="{0870AAED-87E8-43B4-97A3-F1E9FFF63C28}" type="sibTrans" cxnId="{744012F2-CA0F-43D5-BDC4-18CC8F6D6908}">
      <dgm:prSet/>
      <dgm:spPr/>
      <dgm:t>
        <a:bodyPr/>
        <a:lstStyle/>
        <a:p>
          <a:endParaRPr lang="pl-PL"/>
        </a:p>
      </dgm:t>
    </dgm:pt>
    <dgm:pt modelId="{D07A32F3-97DC-42FE-B0D2-FF6887839996}" type="pres">
      <dgm:prSet presAssocID="{4C64289A-74D9-4670-B828-C41DA7460C86}" presName="Name0" presStyleCnt="0">
        <dgm:presLayoutVars>
          <dgm:dir/>
          <dgm:animLvl val="lvl"/>
          <dgm:resizeHandles val="exact"/>
        </dgm:presLayoutVars>
      </dgm:prSet>
      <dgm:spPr/>
    </dgm:pt>
    <dgm:pt modelId="{F9263839-A38D-4B93-9875-DD2D8C39B1B4}" type="pres">
      <dgm:prSet presAssocID="{4C64289A-74D9-4670-B828-C41DA7460C86}" presName="tSp" presStyleCnt="0"/>
      <dgm:spPr/>
    </dgm:pt>
    <dgm:pt modelId="{11C742AD-D72C-49D2-B8DE-46021B442A14}" type="pres">
      <dgm:prSet presAssocID="{4C64289A-74D9-4670-B828-C41DA7460C86}" presName="bSp" presStyleCnt="0"/>
      <dgm:spPr/>
    </dgm:pt>
    <dgm:pt modelId="{7EFF3B83-935C-4FED-8A96-20932CA9C90F}" type="pres">
      <dgm:prSet presAssocID="{4C64289A-74D9-4670-B828-C41DA7460C86}" presName="process" presStyleCnt="0"/>
      <dgm:spPr/>
    </dgm:pt>
    <dgm:pt modelId="{2B82BF6D-530B-4E77-89A7-04CB6A42B1E9}" type="pres">
      <dgm:prSet presAssocID="{B503393F-A41A-41CC-B9DD-8834C5E5A3C9}" presName="composite1" presStyleCnt="0"/>
      <dgm:spPr/>
    </dgm:pt>
    <dgm:pt modelId="{B4C60590-6A4F-4AC3-95C2-F654C966F0B1}" type="pres">
      <dgm:prSet presAssocID="{B503393F-A41A-41CC-B9DD-8834C5E5A3C9}" presName="dummyNode1" presStyleLbl="node1" presStyleIdx="0" presStyleCnt="3"/>
      <dgm:spPr/>
    </dgm:pt>
    <dgm:pt modelId="{BCC15CDC-0BFE-4405-9119-140409ABCA8B}" type="pres">
      <dgm:prSet presAssocID="{B503393F-A41A-41CC-B9DD-8834C5E5A3C9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292703B-EE26-420D-BEAF-A69F449D106E}" type="pres">
      <dgm:prSet presAssocID="{B503393F-A41A-41CC-B9DD-8834C5E5A3C9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20BE501-32C2-4F66-B9DC-5CFDF9E32482}" type="pres">
      <dgm:prSet presAssocID="{B503393F-A41A-41CC-B9DD-8834C5E5A3C9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868B3C6-7D19-4DE5-8EA2-F0A7EF4FF429}" type="pres">
      <dgm:prSet presAssocID="{B503393F-A41A-41CC-B9DD-8834C5E5A3C9}" presName="connSite1" presStyleCnt="0"/>
      <dgm:spPr/>
    </dgm:pt>
    <dgm:pt modelId="{C7106354-592F-450C-ABE1-69EC2000D865}" type="pres">
      <dgm:prSet presAssocID="{07A0F328-0045-4DAE-86C9-8F2F4FE39AAB}" presName="Name9" presStyleLbl="sibTrans2D1" presStyleIdx="0" presStyleCnt="2"/>
      <dgm:spPr/>
      <dgm:t>
        <a:bodyPr/>
        <a:lstStyle/>
        <a:p>
          <a:endParaRPr lang="pl-PL"/>
        </a:p>
      </dgm:t>
    </dgm:pt>
    <dgm:pt modelId="{C6DA9441-B539-4CB1-85CF-6C549D554097}" type="pres">
      <dgm:prSet presAssocID="{E7FB960A-6075-4F8F-B588-7C2148C15DF7}" presName="composite2" presStyleCnt="0"/>
      <dgm:spPr/>
    </dgm:pt>
    <dgm:pt modelId="{5F56C5AA-034C-487B-B19B-4CC8B4E15604}" type="pres">
      <dgm:prSet presAssocID="{E7FB960A-6075-4F8F-B588-7C2148C15DF7}" presName="dummyNode2" presStyleLbl="node1" presStyleIdx="0" presStyleCnt="3"/>
      <dgm:spPr/>
    </dgm:pt>
    <dgm:pt modelId="{4B8C181D-7F13-4A77-9DC3-EE3784DD136C}" type="pres">
      <dgm:prSet presAssocID="{E7FB960A-6075-4F8F-B588-7C2148C15DF7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3279962-0F72-48DA-84E3-D15091B70877}" type="pres">
      <dgm:prSet presAssocID="{E7FB960A-6075-4F8F-B588-7C2148C15DF7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A589BEF-614F-44F2-B344-CAAAC6A6CD20}" type="pres">
      <dgm:prSet presAssocID="{E7FB960A-6075-4F8F-B588-7C2148C15DF7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2A7F798-234C-45DE-8836-F7EB796A2AA1}" type="pres">
      <dgm:prSet presAssocID="{E7FB960A-6075-4F8F-B588-7C2148C15DF7}" presName="connSite2" presStyleCnt="0"/>
      <dgm:spPr/>
    </dgm:pt>
    <dgm:pt modelId="{BB2FF430-0932-446F-9F2D-E34FA150179B}" type="pres">
      <dgm:prSet presAssocID="{29246CEA-5238-479E-80CE-DAD87E9FDA65}" presName="Name18" presStyleLbl="sibTrans2D1" presStyleIdx="1" presStyleCnt="2"/>
      <dgm:spPr/>
      <dgm:t>
        <a:bodyPr/>
        <a:lstStyle/>
        <a:p>
          <a:endParaRPr lang="pl-PL"/>
        </a:p>
      </dgm:t>
    </dgm:pt>
    <dgm:pt modelId="{8240739C-CB27-4069-B526-8C5606FADF47}" type="pres">
      <dgm:prSet presAssocID="{456FAA8E-5117-4BFE-A907-8F2EBE7D7579}" presName="composite1" presStyleCnt="0"/>
      <dgm:spPr/>
    </dgm:pt>
    <dgm:pt modelId="{FAF5B099-30CE-4ADA-B354-284F67182845}" type="pres">
      <dgm:prSet presAssocID="{456FAA8E-5117-4BFE-A907-8F2EBE7D7579}" presName="dummyNode1" presStyleLbl="node1" presStyleIdx="1" presStyleCnt="3"/>
      <dgm:spPr/>
    </dgm:pt>
    <dgm:pt modelId="{241438A0-0AA1-4A23-8997-DAC00FCAA566}" type="pres">
      <dgm:prSet presAssocID="{456FAA8E-5117-4BFE-A907-8F2EBE7D7579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C32B443-5057-49B1-B0B7-4A06A964A5E4}" type="pres">
      <dgm:prSet presAssocID="{456FAA8E-5117-4BFE-A907-8F2EBE7D7579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09A79BB-5557-4F44-B8F2-E1AF9AF7557F}" type="pres">
      <dgm:prSet presAssocID="{456FAA8E-5117-4BFE-A907-8F2EBE7D7579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8A7EB47-875A-4DEA-ADFE-171B56006863}" type="pres">
      <dgm:prSet presAssocID="{456FAA8E-5117-4BFE-A907-8F2EBE7D7579}" presName="connSite1" presStyleCnt="0"/>
      <dgm:spPr/>
    </dgm:pt>
  </dgm:ptLst>
  <dgm:cxnLst>
    <dgm:cxn modelId="{8FEF7DCC-AB51-43A3-9228-C3D78AE6DFBF}" type="presOf" srcId="{B503393F-A41A-41CC-B9DD-8834C5E5A3C9}" destId="{A20BE501-32C2-4F66-B9DC-5CFDF9E32482}" srcOrd="0" destOrd="0" presId="urn:microsoft.com/office/officeart/2005/8/layout/hProcess4"/>
    <dgm:cxn modelId="{585538D7-B47A-4410-9352-D5698E054F7E}" srcId="{E7FB960A-6075-4F8F-B588-7C2148C15DF7}" destId="{9C526D45-0192-484B-8C4E-90CDD19C922B}" srcOrd="0" destOrd="0" parTransId="{3B48BB19-C0D2-4C35-8248-B89216A77692}" sibTransId="{F443CDA0-E96B-48F0-B1FC-A6132AF71EC5}"/>
    <dgm:cxn modelId="{E46CE0E2-1C09-4208-A152-E75B27DA03DE}" type="presOf" srcId="{89B4F1F4-2817-45A1-BB83-AB51B28432ED}" destId="{241438A0-0AA1-4A23-8997-DAC00FCAA566}" srcOrd="0" destOrd="0" presId="urn:microsoft.com/office/officeart/2005/8/layout/hProcess4"/>
    <dgm:cxn modelId="{8CB7A829-822F-405A-91A7-775C9A929366}" type="presOf" srcId="{47077ECB-B4A8-4E64-9BC7-850FB18973E4}" destId="{D292703B-EE26-420D-BEAF-A69F449D106E}" srcOrd="1" destOrd="0" presId="urn:microsoft.com/office/officeart/2005/8/layout/hProcess4"/>
    <dgm:cxn modelId="{CF44EE34-CFE0-4F83-BC03-E4898DEE0C35}" type="presOf" srcId="{07A0F328-0045-4DAE-86C9-8F2F4FE39AAB}" destId="{C7106354-592F-450C-ABE1-69EC2000D865}" srcOrd="0" destOrd="0" presId="urn:microsoft.com/office/officeart/2005/8/layout/hProcess4"/>
    <dgm:cxn modelId="{628562C6-6F7F-4D32-827B-AEBBD8145ED4}" type="presOf" srcId="{4C64289A-74D9-4670-B828-C41DA7460C86}" destId="{D07A32F3-97DC-42FE-B0D2-FF6887839996}" srcOrd="0" destOrd="0" presId="urn:microsoft.com/office/officeart/2005/8/layout/hProcess4"/>
    <dgm:cxn modelId="{A5836BF7-DBDE-4098-A58A-B01E47036CCB}" type="presOf" srcId="{456FAA8E-5117-4BFE-A907-8F2EBE7D7579}" destId="{609A79BB-5557-4F44-B8F2-E1AF9AF7557F}" srcOrd="0" destOrd="0" presId="urn:microsoft.com/office/officeart/2005/8/layout/hProcess4"/>
    <dgm:cxn modelId="{5B722FDB-CD7E-4323-8497-02886D12719A}" type="presOf" srcId="{E7FB960A-6075-4F8F-B588-7C2148C15DF7}" destId="{AA589BEF-614F-44F2-B344-CAAAC6A6CD20}" srcOrd="0" destOrd="0" presId="urn:microsoft.com/office/officeart/2005/8/layout/hProcess4"/>
    <dgm:cxn modelId="{94E7A94F-E18D-4EFF-A946-D60E9CCCA22B}" srcId="{4C64289A-74D9-4670-B828-C41DA7460C86}" destId="{B503393F-A41A-41CC-B9DD-8834C5E5A3C9}" srcOrd="0" destOrd="0" parTransId="{ECEA2AE9-9F0F-47D1-9FF3-66EE6C00F0B4}" sibTransId="{07A0F328-0045-4DAE-86C9-8F2F4FE39AAB}"/>
    <dgm:cxn modelId="{C96CE16C-95CD-44B9-AA43-091F2ECC01F9}" type="presOf" srcId="{9C526D45-0192-484B-8C4E-90CDD19C922B}" destId="{4B8C181D-7F13-4A77-9DC3-EE3784DD136C}" srcOrd="0" destOrd="0" presId="urn:microsoft.com/office/officeart/2005/8/layout/hProcess4"/>
    <dgm:cxn modelId="{CD7FF1C9-1C09-45A5-9526-273B40B122F5}" type="presOf" srcId="{9C526D45-0192-484B-8C4E-90CDD19C922B}" destId="{C3279962-0F72-48DA-84E3-D15091B70877}" srcOrd="1" destOrd="0" presId="urn:microsoft.com/office/officeart/2005/8/layout/hProcess4"/>
    <dgm:cxn modelId="{69521E51-317B-4D8E-943D-A2911B3ADA6C}" srcId="{B503393F-A41A-41CC-B9DD-8834C5E5A3C9}" destId="{47077ECB-B4A8-4E64-9BC7-850FB18973E4}" srcOrd="0" destOrd="0" parTransId="{B6194FC9-CA55-40CD-B959-49D25C7E49A7}" sibTransId="{CB84B3ED-A34D-4103-BDAE-A56A4A42B97E}"/>
    <dgm:cxn modelId="{429AEB36-CABE-4E4A-93D4-AA572D6F5248}" type="presOf" srcId="{89B4F1F4-2817-45A1-BB83-AB51B28432ED}" destId="{1C32B443-5057-49B1-B0B7-4A06A964A5E4}" srcOrd="1" destOrd="0" presId="urn:microsoft.com/office/officeart/2005/8/layout/hProcess4"/>
    <dgm:cxn modelId="{3C78672D-6FDE-4FE7-8D0C-55206A22A4EF}" type="presOf" srcId="{47077ECB-B4A8-4E64-9BC7-850FB18973E4}" destId="{BCC15CDC-0BFE-4405-9119-140409ABCA8B}" srcOrd="0" destOrd="0" presId="urn:microsoft.com/office/officeart/2005/8/layout/hProcess4"/>
    <dgm:cxn modelId="{6D8C50AB-D72E-4385-8145-E6CAD10C2BFE}" type="presOf" srcId="{29246CEA-5238-479E-80CE-DAD87E9FDA65}" destId="{BB2FF430-0932-446F-9F2D-E34FA150179B}" srcOrd="0" destOrd="0" presId="urn:microsoft.com/office/officeart/2005/8/layout/hProcess4"/>
    <dgm:cxn modelId="{88C0AFF5-A1FC-492C-9531-5A1A231E921F}" srcId="{4C64289A-74D9-4670-B828-C41DA7460C86}" destId="{456FAA8E-5117-4BFE-A907-8F2EBE7D7579}" srcOrd="2" destOrd="0" parTransId="{305614BA-4BF8-4BEB-AA4F-BEB546749835}" sibTransId="{B19A41AE-442A-4EDB-8B1B-3985DDA814E6}"/>
    <dgm:cxn modelId="{E01659D9-46E4-423B-B940-1E11279807C6}" srcId="{4C64289A-74D9-4670-B828-C41DA7460C86}" destId="{E7FB960A-6075-4F8F-B588-7C2148C15DF7}" srcOrd="1" destOrd="0" parTransId="{D6E359B1-243E-4696-BAC2-10150272EC1D}" sibTransId="{29246CEA-5238-479E-80CE-DAD87E9FDA65}"/>
    <dgm:cxn modelId="{744012F2-CA0F-43D5-BDC4-18CC8F6D6908}" srcId="{456FAA8E-5117-4BFE-A907-8F2EBE7D7579}" destId="{89B4F1F4-2817-45A1-BB83-AB51B28432ED}" srcOrd="0" destOrd="0" parTransId="{E6127E00-95F6-4D17-B34E-E308E56D98DC}" sibTransId="{0870AAED-87E8-43B4-97A3-F1E9FFF63C28}"/>
    <dgm:cxn modelId="{AA910F9F-C11F-4C44-9E78-B540AC591817}" type="presParOf" srcId="{D07A32F3-97DC-42FE-B0D2-FF6887839996}" destId="{F9263839-A38D-4B93-9875-DD2D8C39B1B4}" srcOrd="0" destOrd="0" presId="urn:microsoft.com/office/officeart/2005/8/layout/hProcess4"/>
    <dgm:cxn modelId="{7465D020-B1D8-4964-8D78-4484EDEAEC09}" type="presParOf" srcId="{D07A32F3-97DC-42FE-B0D2-FF6887839996}" destId="{11C742AD-D72C-49D2-B8DE-46021B442A14}" srcOrd="1" destOrd="0" presId="urn:microsoft.com/office/officeart/2005/8/layout/hProcess4"/>
    <dgm:cxn modelId="{2865F7DA-9292-4D49-991B-C86A3E4233AF}" type="presParOf" srcId="{D07A32F3-97DC-42FE-B0D2-FF6887839996}" destId="{7EFF3B83-935C-4FED-8A96-20932CA9C90F}" srcOrd="2" destOrd="0" presId="urn:microsoft.com/office/officeart/2005/8/layout/hProcess4"/>
    <dgm:cxn modelId="{0BB98C86-3FFE-4258-9AAA-BD4744008848}" type="presParOf" srcId="{7EFF3B83-935C-4FED-8A96-20932CA9C90F}" destId="{2B82BF6D-530B-4E77-89A7-04CB6A42B1E9}" srcOrd="0" destOrd="0" presId="urn:microsoft.com/office/officeart/2005/8/layout/hProcess4"/>
    <dgm:cxn modelId="{AEDFF0D0-4807-4A17-8D7C-A7FAE7227E78}" type="presParOf" srcId="{2B82BF6D-530B-4E77-89A7-04CB6A42B1E9}" destId="{B4C60590-6A4F-4AC3-95C2-F654C966F0B1}" srcOrd="0" destOrd="0" presId="urn:microsoft.com/office/officeart/2005/8/layout/hProcess4"/>
    <dgm:cxn modelId="{5BD03AE8-3AFD-4EA3-BC62-9A0F8BF43DEB}" type="presParOf" srcId="{2B82BF6D-530B-4E77-89A7-04CB6A42B1E9}" destId="{BCC15CDC-0BFE-4405-9119-140409ABCA8B}" srcOrd="1" destOrd="0" presId="urn:microsoft.com/office/officeart/2005/8/layout/hProcess4"/>
    <dgm:cxn modelId="{530888C7-0558-43F6-B759-EDAF57C99C72}" type="presParOf" srcId="{2B82BF6D-530B-4E77-89A7-04CB6A42B1E9}" destId="{D292703B-EE26-420D-BEAF-A69F449D106E}" srcOrd="2" destOrd="0" presId="urn:microsoft.com/office/officeart/2005/8/layout/hProcess4"/>
    <dgm:cxn modelId="{0D213E22-EA3C-4286-95D7-957D5C119C85}" type="presParOf" srcId="{2B82BF6D-530B-4E77-89A7-04CB6A42B1E9}" destId="{A20BE501-32C2-4F66-B9DC-5CFDF9E32482}" srcOrd="3" destOrd="0" presId="urn:microsoft.com/office/officeart/2005/8/layout/hProcess4"/>
    <dgm:cxn modelId="{AFC2217C-633C-46F8-8055-DE1D0282F350}" type="presParOf" srcId="{2B82BF6D-530B-4E77-89A7-04CB6A42B1E9}" destId="{D868B3C6-7D19-4DE5-8EA2-F0A7EF4FF429}" srcOrd="4" destOrd="0" presId="urn:microsoft.com/office/officeart/2005/8/layout/hProcess4"/>
    <dgm:cxn modelId="{D1073047-60EC-4019-B503-86A83941CB93}" type="presParOf" srcId="{7EFF3B83-935C-4FED-8A96-20932CA9C90F}" destId="{C7106354-592F-450C-ABE1-69EC2000D865}" srcOrd="1" destOrd="0" presId="urn:microsoft.com/office/officeart/2005/8/layout/hProcess4"/>
    <dgm:cxn modelId="{BEAFE68E-C92A-4428-BB5F-FAF99E6C2ABE}" type="presParOf" srcId="{7EFF3B83-935C-4FED-8A96-20932CA9C90F}" destId="{C6DA9441-B539-4CB1-85CF-6C549D554097}" srcOrd="2" destOrd="0" presId="urn:microsoft.com/office/officeart/2005/8/layout/hProcess4"/>
    <dgm:cxn modelId="{AD91E002-A1EF-4487-A2FF-D45DFA59C04F}" type="presParOf" srcId="{C6DA9441-B539-4CB1-85CF-6C549D554097}" destId="{5F56C5AA-034C-487B-B19B-4CC8B4E15604}" srcOrd="0" destOrd="0" presId="urn:microsoft.com/office/officeart/2005/8/layout/hProcess4"/>
    <dgm:cxn modelId="{398E073A-86A6-4053-ACC3-C3046C3571DD}" type="presParOf" srcId="{C6DA9441-B539-4CB1-85CF-6C549D554097}" destId="{4B8C181D-7F13-4A77-9DC3-EE3784DD136C}" srcOrd="1" destOrd="0" presId="urn:microsoft.com/office/officeart/2005/8/layout/hProcess4"/>
    <dgm:cxn modelId="{008EF949-9AD6-4605-8AA2-BF9D158DF5D1}" type="presParOf" srcId="{C6DA9441-B539-4CB1-85CF-6C549D554097}" destId="{C3279962-0F72-48DA-84E3-D15091B70877}" srcOrd="2" destOrd="0" presId="urn:microsoft.com/office/officeart/2005/8/layout/hProcess4"/>
    <dgm:cxn modelId="{73CECC65-D50B-40DC-8388-69A0B7D6D743}" type="presParOf" srcId="{C6DA9441-B539-4CB1-85CF-6C549D554097}" destId="{AA589BEF-614F-44F2-B344-CAAAC6A6CD20}" srcOrd="3" destOrd="0" presId="urn:microsoft.com/office/officeart/2005/8/layout/hProcess4"/>
    <dgm:cxn modelId="{8594F3E9-11DE-465F-B6C4-0CB7F4981243}" type="presParOf" srcId="{C6DA9441-B539-4CB1-85CF-6C549D554097}" destId="{62A7F798-234C-45DE-8836-F7EB796A2AA1}" srcOrd="4" destOrd="0" presId="urn:microsoft.com/office/officeart/2005/8/layout/hProcess4"/>
    <dgm:cxn modelId="{2298237B-15D6-4F32-88D8-947B2FFE6231}" type="presParOf" srcId="{7EFF3B83-935C-4FED-8A96-20932CA9C90F}" destId="{BB2FF430-0932-446F-9F2D-E34FA150179B}" srcOrd="3" destOrd="0" presId="urn:microsoft.com/office/officeart/2005/8/layout/hProcess4"/>
    <dgm:cxn modelId="{7CBAAE60-8B46-4C4B-ACD8-7BADBD3C8FBA}" type="presParOf" srcId="{7EFF3B83-935C-4FED-8A96-20932CA9C90F}" destId="{8240739C-CB27-4069-B526-8C5606FADF47}" srcOrd="4" destOrd="0" presId="urn:microsoft.com/office/officeart/2005/8/layout/hProcess4"/>
    <dgm:cxn modelId="{8BCD78A3-335D-407F-B7DA-AF1296F3E11A}" type="presParOf" srcId="{8240739C-CB27-4069-B526-8C5606FADF47}" destId="{FAF5B099-30CE-4ADA-B354-284F67182845}" srcOrd="0" destOrd="0" presId="urn:microsoft.com/office/officeart/2005/8/layout/hProcess4"/>
    <dgm:cxn modelId="{F1F96258-17E3-4959-AE03-525E4863CF6F}" type="presParOf" srcId="{8240739C-CB27-4069-B526-8C5606FADF47}" destId="{241438A0-0AA1-4A23-8997-DAC00FCAA566}" srcOrd="1" destOrd="0" presId="urn:microsoft.com/office/officeart/2005/8/layout/hProcess4"/>
    <dgm:cxn modelId="{3D0F6FF4-5548-4D06-A15D-838B854AE906}" type="presParOf" srcId="{8240739C-CB27-4069-B526-8C5606FADF47}" destId="{1C32B443-5057-49B1-B0B7-4A06A964A5E4}" srcOrd="2" destOrd="0" presId="urn:microsoft.com/office/officeart/2005/8/layout/hProcess4"/>
    <dgm:cxn modelId="{95721797-D11D-4262-B61D-03F33BA72AFA}" type="presParOf" srcId="{8240739C-CB27-4069-B526-8C5606FADF47}" destId="{609A79BB-5557-4F44-B8F2-E1AF9AF7557F}" srcOrd="3" destOrd="0" presId="urn:microsoft.com/office/officeart/2005/8/layout/hProcess4"/>
    <dgm:cxn modelId="{FED21833-0FBD-49F3-BDB5-FC1096F70493}" type="presParOf" srcId="{8240739C-CB27-4069-B526-8C5606FADF47}" destId="{B8A7EB47-875A-4DEA-ADFE-171B56006863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64289A-74D9-4670-B828-C41DA7460C86}" type="doc">
      <dgm:prSet loTypeId="urn:microsoft.com/office/officeart/2005/8/layout/hProcess4" loCatId="process" qsTypeId="urn:microsoft.com/office/officeart/2005/8/quickstyle/3d1" qsCatId="3D" csTypeId="urn:microsoft.com/office/officeart/2005/8/colors/accent1_2" csCatId="accent1" phldr="1"/>
      <dgm:spPr/>
    </dgm:pt>
    <dgm:pt modelId="{B503393F-A41A-41CC-B9DD-8834C5E5A3C9}">
      <dgm:prSet custT="1"/>
      <dgm:spPr/>
      <dgm:t>
        <a:bodyPr/>
        <a:lstStyle/>
        <a:p>
          <a:r>
            <a:rPr lang="pl-PL" sz="1100" i="1" dirty="0" smtClean="0">
              <a:solidFill>
                <a:srgbClr val="0070C0"/>
              </a:solidFill>
            </a:rPr>
            <a:t>Do wniosku należy dołączyć 3 oferty także kopię umowy z wykonawcą</a:t>
          </a:r>
          <a:endParaRPr lang="pl-PL" sz="1100" i="1" dirty="0">
            <a:solidFill>
              <a:srgbClr val="0070C0"/>
            </a:solidFill>
          </a:endParaRPr>
        </a:p>
      </dgm:t>
    </dgm:pt>
    <dgm:pt modelId="{ECEA2AE9-9F0F-47D1-9FF3-66EE6C00F0B4}" type="parTrans" cxnId="{94E7A94F-E18D-4EFF-A946-D60E9CCCA22B}">
      <dgm:prSet/>
      <dgm:spPr/>
      <dgm:t>
        <a:bodyPr/>
        <a:lstStyle/>
        <a:p>
          <a:endParaRPr lang="pl-PL"/>
        </a:p>
      </dgm:t>
    </dgm:pt>
    <dgm:pt modelId="{07A0F328-0045-4DAE-86C9-8F2F4FE39AAB}" type="sibTrans" cxnId="{94E7A94F-E18D-4EFF-A946-D60E9CCCA22B}">
      <dgm:prSet/>
      <dgm:spPr/>
      <dgm:t>
        <a:bodyPr/>
        <a:lstStyle/>
        <a:p>
          <a:endParaRPr lang="pl-PL"/>
        </a:p>
      </dgm:t>
    </dgm:pt>
    <dgm:pt modelId="{E7FB960A-6075-4F8F-B588-7C2148C15DF7}">
      <dgm:prSet custT="1"/>
      <dgm:spPr/>
      <dgm:t>
        <a:bodyPr/>
        <a:lstStyle/>
        <a:p>
          <a:r>
            <a:rPr lang="pl-PL" sz="1100" i="1" dirty="0" smtClean="0">
              <a:solidFill>
                <a:srgbClr val="0070C0"/>
              </a:solidFill>
            </a:rPr>
            <a:t>Po zakończeniu montażu w terminie 7 dni kalendarzowych </a:t>
          </a:r>
          <a:r>
            <a:rPr lang="pl-PL" sz="1100" i="1" dirty="0" err="1" smtClean="0">
              <a:solidFill>
                <a:srgbClr val="0070C0"/>
              </a:solidFill>
            </a:rPr>
            <a:t>Grantobiorca</a:t>
          </a:r>
          <a:r>
            <a:rPr lang="pl-PL" sz="1100" i="1" dirty="0" smtClean="0">
              <a:solidFill>
                <a:srgbClr val="0070C0"/>
              </a:solidFill>
            </a:rPr>
            <a:t> informuje </a:t>
          </a:r>
          <a:r>
            <a:rPr lang="pl-PL" sz="1100" i="1" dirty="0" err="1" smtClean="0">
              <a:solidFill>
                <a:srgbClr val="0070C0"/>
              </a:solidFill>
            </a:rPr>
            <a:t>Grantodawcę</a:t>
          </a:r>
          <a:r>
            <a:rPr lang="pl-PL" sz="1100" i="1" dirty="0" smtClean="0">
              <a:solidFill>
                <a:srgbClr val="0070C0"/>
              </a:solidFill>
            </a:rPr>
            <a:t> o zakończeniu prac instalacyjnych</a:t>
          </a:r>
          <a:endParaRPr lang="pl-PL" sz="1100" i="1" dirty="0">
            <a:solidFill>
              <a:srgbClr val="0070C0"/>
            </a:solidFill>
          </a:endParaRPr>
        </a:p>
      </dgm:t>
    </dgm:pt>
    <dgm:pt modelId="{D6E359B1-243E-4696-BAC2-10150272EC1D}" type="parTrans" cxnId="{E01659D9-46E4-423B-B940-1E11279807C6}">
      <dgm:prSet/>
      <dgm:spPr/>
      <dgm:t>
        <a:bodyPr/>
        <a:lstStyle/>
        <a:p>
          <a:endParaRPr lang="pl-PL"/>
        </a:p>
      </dgm:t>
    </dgm:pt>
    <dgm:pt modelId="{29246CEA-5238-479E-80CE-DAD87E9FDA65}" type="sibTrans" cxnId="{E01659D9-46E4-423B-B940-1E11279807C6}">
      <dgm:prSet/>
      <dgm:spPr/>
      <dgm:t>
        <a:bodyPr/>
        <a:lstStyle/>
        <a:p>
          <a:endParaRPr lang="pl-PL"/>
        </a:p>
      </dgm:t>
    </dgm:pt>
    <dgm:pt modelId="{456FAA8E-5117-4BFE-A907-8F2EBE7D7579}">
      <dgm:prSet custT="1"/>
      <dgm:spPr/>
      <dgm:t>
        <a:bodyPr/>
        <a:lstStyle/>
        <a:p>
          <a:r>
            <a:rPr lang="pl-PL" sz="1100" b="0" i="1" dirty="0" smtClean="0">
              <a:solidFill>
                <a:srgbClr val="0070C0"/>
              </a:solidFill>
            </a:rPr>
            <a:t>Odbioru dokonuje Inspektor nadzoru wskazany przez Miasto Suwałki,  w ciągu 14 dni od zgłoszenia o zakończeniu prac montażowych</a:t>
          </a:r>
          <a:endParaRPr lang="pl-PL" sz="1100" b="0" i="1" dirty="0">
            <a:solidFill>
              <a:srgbClr val="0070C0"/>
            </a:solidFill>
          </a:endParaRPr>
        </a:p>
      </dgm:t>
    </dgm:pt>
    <dgm:pt modelId="{305614BA-4BF8-4BEB-AA4F-BEB546749835}" type="parTrans" cxnId="{88C0AFF5-A1FC-492C-9531-5A1A231E921F}">
      <dgm:prSet/>
      <dgm:spPr/>
      <dgm:t>
        <a:bodyPr/>
        <a:lstStyle/>
        <a:p>
          <a:endParaRPr lang="pl-PL"/>
        </a:p>
      </dgm:t>
    </dgm:pt>
    <dgm:pt modelId="{B19A41AE-442A-4EDB-8B1B-3985DDA814E6}" type="sibTrans" cxnId="{88C0AFF5-A1FC-492C-9531-5A1A231E921F}">
      <dgm:prSet/>
      <dgm:spPr/>
      <dgm:t>
        <a:bodyPr/>
        <a:lstStyle/>
        <a:p>
          <a:endParaRPr lang="pl-PL"/>
        </a:p>
      </dgm:t>
    </dgm:pt>
    <dgm:pt modelId="{9C526D45-0192-484B-8C4E-90CDD19C922B}">
      <dgm:prSet custT="1"/>
      <dgm:spPr/>
      <dgm:t>
        <a:bodyPr/>
        <a:lstStyle/>
        <a:p>
          <a:r>
            <a:rPr lang="pl-PL" sz="2000" b="1" dirty="0" smtClean="0">
              <a:solidFill>
                <a:srgbClr val="0070C0"/>
              </a:solidFill>
            </a:rPr>
            <a:t>Montaż instalacji OZE</a:t>
          </a:r>
          <a:endParaRPr lang="pl-PL" sz="2000" dirty="0"/>
        </a:p>
      </dgm:t>
    </dgm:pt>
    <dgm:pt modelId="{3B48BB19-C0D2-4C35-8248-B89216A77692}" type="parTrans" cxnId="{585538D7-B47A-4410-9352-D5698E054F7E}">
      <dgm:prSet/>
      <dgm:spPr/>
      <dgm:t>
        <a:bodyPr/>
        <a:lstStyle/>
        <a:p>
          <a:endParaRPr lang="pl-PL"/>
        </a:p>
      </dgm:t>
    </dgm:pt>
    <dgm:pt modelId="{F443CDA0-E96B-48F0-B1FC-A6132AF71EC5}" type="sibTrans" cxnId="{585538D7-B47A-4410-9352-D5698E054F7E}">
      <dgm:prSet/>
      <dgm:spPr/>
      <dgm:t>
        <a:bodyPr/>
        <a:lstStyle/>
        <a:p>
          <a:endParaRPr lang="pl-PL"/>
        </a:p>
      </dgm:t>
    </dgm:pt>
    <dgm:pt modelId="{F1819B15-59A8-49AD-949B-9F82E78240C4}">
      <dgm:prSet custT="1"/>
      <dgm:spPr/>
      <dgm:t>
        <a:bodyPr/>
        <a:lstStyle/>
        <a:p>
          <a:r>
            <a:rPr lang="pl-PL" sz="2000" b="1" dirty="0" smtClean="0">
              <a:solidFill>
                <a:srgbClr val="0070C0"/>
              </a:solidFill>
            </a:rPr>
            <a:t>Złożenie wniosku o udzielenie grantu </a:t>
          </a:r>
          <a:endParaRPr lang="pl-PL" sz="2000" dirty="0"/>
        </a:p>
      </dgm:t>
    </dgm:pt>
    <dgm:pt modelId="{4775FE01-3BA5-4979-9EDD-502E80654E62}" type="parTrans" cxnId="{DA7211FA-5902-40E0-AC4B-5D1ED6C3EBA8}">
      <dgm:prSet/>
      <dgm:spPr/>
      <dgm:t>
        <a:bodyPr/>
        <a:lstStyle/>
        <a:p>
          <a:endParaRPr lang="pl-PL"/>
        </a:p>
      </dgm:t>
    </dgm:pt>
    <dgm:pt modelId="{53E282D8-987C-44F9-A5D3-1048B1972B04}" type="sibTrans" cxnId="{DA7211FA-5902-40E0-AC4B-5D1ED6C3EBA8}">
      <dgm:prSet/>
      <dgm:spPr/>
      <dgm:t>
        <a:bodyPr/>
        <a:lstStyle/>
        <a:p>
          <a:endParaRPr lang="pl-PL"/>
        </a:p>
      </dgm:t>
    </dgm:pt>
    <dgm:pt modelId="{7634A169-6FF7-4C83-9748-EF487C96FFB0}">
      <dgm:prSet custT="1"/>
      <dgm:spPr/>
      <dgm:t>
        <a:bodyPr/>
        <a:lstStyle/>
        <a:p>
          <a:r>
            <a:rPr lang="pl-PL" sz="1600" b="1" dirty="0" smtClean="0">
              <a:solidFill>
                <a:srgbClr val="0070C0"/>
              </a:solidFill>
            </a:rPr>
            <a:t>Dokonanie  odbioru Inwestycji pod kątem jej prawidłowego montażu</a:t>
          </a:r>
          <a:endParaRPr lang="pl-PL" sz="1600" dirty="0"/>
        </a:p>
      </dgm:t>
    </dgm:pt>
    <dgm:pt modelId="{98379F0A-F79C-4C09-8AE4-0F2B533C13C1}" type="parTrans" cxnId="{AF8FF1F9-B30A-40D7-B110-2B6D0E59FD99}">
      <dgm:prSet/>
      <dgm:spPr/>
      <dgm:t>
        <a:bodyPr/>
        <a:lstStyle/>
        <a:p>
          <a:endParaRPr lang="pl-PL"/>
        </a:p>
      </dgm:t>
    </dgm:pt>
    <dgm:pt modelId="{DD24864B-DE2F-4342-AF60-C403BFDA0381}" type="sibTrans" cxnId="{AF8FF1F9-B30A-40D7-B110-2B6D0E59FD99}">
      <dgm:prSet/>
      <dgm:spPr/>
      <dgm:t>
        <a:bodyPr/>
        <a:lstStyle/>
        <a:p>
          <a:endParaRPr lang="pl-PL"/>
        </a:p>
      </dgm:t>
    </dgm:pt>
    <dgm:pt modelId="{D07A32F3-97DC-42FE-B0D2-FF6887839996}" type="pres">
      <dgm:prSet presAssocID="{4C64289A-74D9-4670-B828-C41DA7460C86}" presName="Name0" presStyleCnt="0">
        <dgm:presLayoutVars>
          <dgm:dir/>
          <dgm:animLvl val="lvl"/>
          <dgm:resizeHandles val="exact"/>
        </dgm:presLayoutVars>
      </dgm:prSet>
      <dgm:spPr/>
    </dgm:pt>
    <dgm:pt modelId="{F9263839-A38D-4B93-9875-DD2D8C39B1B4}" type="pres">
      <dgm:prSet presAssocID="{4C64289A-74D9-4670-B828-C41DA7460C86}" presName="tSp" presStyleCnt="0"/>
      <dgm:spPr/>
    </dgm:pt>
    <dgm:pt modelId="{11C742AD-D72C-49D2-B8DE-46021B442A14}" type="pres">
      <dgm:prSet presAssocID="{4C64289A-74D9-4670-B828-C41DA7460C86}" presName="bSp" presStyleCnt="0"/>
      <dgm:spPr/>
    </dgm:pt>
    <dgm:pt modelId="{7EFF3B83-935C-4FED-8A96-20932CA9C90F}" type="pres">
      <dgm:prSet presAssocID="{4C64289A-74D9-4670-B828-C41DA7460C86}" presName="process" presStyleCnt="0"/>
      <dgm:spPr/>
    </dgm:pt>
    <dgm:pt modelId="{2B82BF6D-530B-4E77-89A7-04CB6A42B1E9}" type="pres">
      <dgm:prSet presAssocID="{B503393F-A41A-41CC-B9DD-8834C5E5A3C9}" presName="composite1" presStyleCnt="0"/>
      <dgm:spPr/>
    </dgm:pt>
    <dgm:pt modelId="{B4C60590-6A4F-4AC3-95C2-F654C966F0B1}" type="pres">
      <dgm:prSet presAssocID="{B503393F-A41A-41CC-B9DD-8834C5E5A3C9}" presName="dummyNode1" presStyleLbl="node1" presStyleIdx="0" presStyleCnt="3"/>
      <dgm:spPr/>
    </dgm:pt>
    <dgm:pt modelId="{BCC15CDC-0BFE-4405-9119-140409ABCA8B}" type="pres">
      <dgm:prSet presAssocID="{B503393F-A41A-41CC-B9DD-8834C5E5A3C9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292703B-EE26-420D-BEAF-A69F449D106E}" type="pres">
      <dgm:prSet presAssocID="{B503393F-A41A-41CC-B9DD-8834C5E5A3C9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20BE501-32C2-4F66-B9DC-5CFDF9E32482}" type="pres">
      <dgm:prSet presAssocID="{B503393F-A41A-41CC-B9DD-8834C5E5A3C9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868B3C6-7D19-4DE5-8EA2-F0A7EF4FF429}" type="pres">
      <dgm:prSet presAssocID="{B503393F-A41A-41CC-B9DD-8834C5E5A3C9}" presName="connSite1" presStyleCnt="0"/>
      <dgm:spPr/>
    </dgm:pt>
    <dgm:pt modelId="{C7106354-592F-450C-ABE1-69EC2000D865}" type="pres">
      <dgm:prSet presAssocID="{07A0F328-0045-4DAE-86C9-8F2F4FE39AAB}" presName="Name9" presStyleLbl="sibTrans2D1" presStyleIdx="0" presStyleCnt="2"/>
      <dgm:spPr/>
      <dgm:t>
        <a:bodyPr/>
        <a:lstStyle/>
        <a:p>
          <a:endParaRPr lang="pl-PL"/>
        </a:p>
      </dgm:t>
    </dgm:pt>
    <dgm:pt modelId="{C6DA9441-B539-4CB1-85CF-6C549D554097}" type="pres">
      <dgm:prSet presAssocID="{E7FB960A-6075-4F8F-B588-7C2148C15DF7}" presName="composite2" presStyleCnt="0"/>
      <dgm:spPr/>
    </dgm:pt>
    <dgm:pt modelId="{5F56C5AA-034C-487B-B19B-4CC8B4E15604}" type="pres">
      <dgm:prSet presAssocID="{E7FB960A-6075-4F8F-B588-7C2148C15DF7}" presName="dummyNode2" presStyleLbl="node1" presStyleIdx="0" presStyleCnt="3"/>
      <dgm:spPr/>
    </dgm:pt>
    <dgm:pt modelId="{4B8C181D-7F13-4A77-9DC3-EE3784DD136C}" type="pres">
      <dgm:prSet presAssocID="{E7FB960A-6075-4F8F-B588-7C2148C15DF7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3279962-0F72-48DA-84E3-D15091B70877}" type="pres">
      <dgm:prSet presAssocID="{E7FB960A-6075-4F8F-B588-7C2148C15DF7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A589BEF-614F-44F2-B344-CAAAC6A6CD20}" type="pres">
      <dgm:prSet presAssocID="{E7FB960A-6075-4F8F-B588-7C2148C15DF7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2A7F798-234C-45DE-8836-F7EB796A2AA1}" type="pres">
      <dgm:prSet presAssocID="{E7FB960A-6075-4F8F-B588-7C2148C15DF7}" presName="connSite2" presStyleCnt="0"/>
      <dgm:spPr/>
    </dgm:pt>
    <dgm:pt modelId="{BB2FF430-0932-446F-9F2D-E34FA150179B}" type="pres">
      <dgm:prSet presAssocID="{29246CEA-5238-479E-80CE-DAD87E9FDA65}" presName="Name18" presStyleLbl="sibTrans2D1" presStyleIdx="1" presStyleCnt="2"/>
      <dgm:spPr/>
      <dgm:t>
        <a:bodyPr/>
        <a:lstStyle/>
        <a:p>
          <a:endParaRPr lang="pl-PL"/>
        </a:p>
      </dgm:t>
    </dgm:pt>
    <dgm:pt modelId="{8240739C-CB27-4069-B526-8C5606FADF47}" type="pres">
      <dgm:prSet presAssocID="{456FAA8E-5117-4BFE-A907-8F2EBE7D7579}" presName="composite1" presStyleCnt="0"/>
      <dgm:spPr/>
    </dgm:pt>
    <dgm:pt modelId="{FAF5B099-30CE-4ADA-B354-284F67182845}" type="pres">
      <dgm:prSet presAssocID="{456FAA8E-5117-4BFE-A907-8F2EBE7D7579}" presName="dummyNode1" presStyleLbl="node1" presStyleIdx="1" presStyleCnt="3"/>
      <dgm:spPr/>
    </dgm:pt>
    <dgm:pt modelId="{241438A0-0AA1-4A23-8997-DAC00FCAA566}" type="pres">
      <dgm:prSet presAssocID="{456FAA8E-5117-4BFE-A907-8F2EBE7D7579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C32B443-5057-49B1-B0B7-4A06A964A5E4}" type="pres">
      <dgm:prSet presAssocID="{456FAA8E-5117-4BFE-A907-8F2EBE7D7579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09A79BB-5557-4F44-B8F2-E1AF9AF7557F}" type="pres">
      <dgm:prSet presAssocID="{456FAA8E-5117-4BFE-A907-8F2EBE7D7579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8A7EB47-875A-4DEA-ADFE-171B56006863}" type="pres">
      <dgm:prSet presAssocID="{456FAA8E-5117-4BFE-A907-8F2EBE7D7579}" presName="connSite1" presStyleCnt="0"/>
      <dgm:spPr/>
    </dgm:pt>
  </dgm:ptLst>
  <dgm:cxnLst>
    <dgm:cxn modelId="{88C0AFF5-A1FC-492C-9531-5A1A231E921F}" srcId="{4C64289A-74D9-4670-B828-C41DA7460C86}" destId="{456FAA8E-5117-4BFE-A907-8F2EBE7D7579}" srcOrd="2" destOrd="0" parTransId="{305614BA-4BF8-4BEB-AA4F-BEB546749835}" sibTransId="{B19A41AE-442A-4EDB-8B1B-3985DDA814E6}"/>
    <dgm:cxn modelId="{E01659D9-46E4-423B-B940-1E11279807C6}" srcId="{4C64289A-74D9-4670-B828-C41DA7460C86}" destId="{E7FB960A-6075-4F8F-B588-7C2148C15DF7}" srcOrd="1" destOrd="0" parTransId="{D6E359B1-243E-4696-BAC2-10150272EC1D}" sibTransId="{29246CEA-5238-479E-80CE-DAD87E9FDA65}"/>
    <dgm:cxn modelId="{8EDF5DAF-6169-45B5-A985-A976F8541C90}" type="presOf" srcId="{B503393F-A41A-41CC-B9DD-8834C5E5A3C9}" destId="{A20BE501-32C2-4F66-B9DC-5CFDF9E32482}" srcOrd="0" destOrd="0" presId="urn:microsoft.com/office/officeart/2005/8/layout/hProcess4"/>
    <dgm:cxn modelId="{94E7A94F-E18D-4EFF-A946-D60E9CCCA22B}" srcId="{4C64289A-74D9-4670-B828-C41DA7460C86}" destId="{B503393F-A41A-41CC-B9DD-8834C5E5A3C9}" srcOrd="0" destOrd="0" parTransId="{ECEA2AE9-9F0F-47D1-9FF3-66EE6C00F0B4}" sibTransId="{07A0F328-0045-4DAE-86C9-8F2F4FE39AAB}"/>
    <dgm:cxn modelId="{DA7211FA-5902-40E0-AC4B-5D1ED6C3EBA8}" srcId="{B503393F-A41A-41CC-B9DD-8834C5E5A3C9}" destId="{F1819B15-59A8-49AD-949B-9F82E78240C4}" srcOrd="0" destOrd="0" parTransId="{4775FE01-3BA5-4979-9EDD-502E80654E62}" sibTransId="{53E282D8-987C-44F9-A5D3-1048B1972B04}"/>
    <dgm:cxn modelId="{34022BF0-3EB2-4961-97BE-16AD70634AF4}" type="presOf" srcId="{F1819B15-59A8-49AD-949B-9F82E78240C4}" destId="{BCC15CDC-0BFE-4405-9119-140409ABCA8B}" srcOrd="0" destOrd="0" presId="urn:microsoft.com/office/officeart/2005/8/layout/hProcess4"/>
    <dgm:cxn modelId="{E347F4D8-F4D6-4A8E-9FB3-E219A41BA0B3}" type="presOf" srcId="{456FAA8E-5117-4BFE-A907-8F2EBE7D7579}" destId="{609A79BB-5557-4F44-B8F2-E1AF9AF7557F}" srcOrd="0" destOrd="0" presId="urn:microsoft.com/office/officeart/2005/8/layout/hProcess4"/>
    <dgm:cxn modelId="{585538D7-B47A-4410-9352-D5698E054F7E}" srcId="{E7FB960A-6075-4F8F-B588-7C2148C15DF7}" destId="{9C526D45-0192-484B-8C4E-90CDD19C922B}" srcOrd="0" destOrd="0" parTransId="{3B48BB19-C0D2-4C35-8248-B89216A77692}" sibTransId="{F443CDA0-E96B-48F0-B1FC-A6132AF71EC5}"/>
    <dgm:cxn modelId="{C08AEB1F-4393-426E-85A5-A4C96CCA6E7E}" type="presOf" srcId="{E7FB960A-6075-4F8F-B588-7C2148C15DF7}" destId="{AA589BEF-614F-44F2-B344-CAAAC6A6CD20}" srcOrd="0" destOrd="0" presId="urn:microsoft.com/office/officeart/2005/8/layout/hProcess4"/>
    <dgm:cxn modelId="{99D869B6-09D8-4483-ADC3-E2973D964E43}" type="presOf" srcId="{7634A169-6FF7-4C83-9748-EF487C96FFB0}" destId="{1C32B443-5057-49B1-B0B7-4A06A964A5E4}" srcOrd="1" destOrd="0" presId="urn:microsoft.com/office/officeart/2005/8/layout/hProcess4"/>
    <dgm:cxn modelId="{BD617290-D5D0-447A-A6E8-57F388CAE728}" type="presOf" srcId="{9C526D45-0192-484B-8C4E-90CDD19C922B}" destId="{C3279962-0F72-48DA-84E3-D15091B70877}" srcOrd="1" destOrd="0" presId="urn:microsoft.com/office/officeart/2005/8/layout/hProcess4"/>
    <dgm:cxn modelId="{5D828C5B-5AC0-4D9A-BAD7-16B511952B09}" type="presOf" srcId="{29246CEA-5238-479E-80CE-DAD87E9FDA65}" destId="{BB2FF430-0932-446F-9F2D-E34FA150179B}" srcOrd="0" destOrd="0" presId="urn:microsoft.com/office/officeart/2005/8/layout/hProcess4"/>
    <dgm:cxn modelId="{1853FE29-AEE1-4C4F-886A-F744A18F1E64}" type="presOf" srcId="{9C526D45-0192-484B-8C4E-90CDD19C922B}" destId="{4B8C181D-7F13-4A77-9DC3-EE3784DD136C}" srcOrd="0" destOrd="0" presId="urn:microsoft.com/office/officeart/2005/8/layout/hProcess4"/>
    <dgm:cxn modelId="{1FBE8C82-416B-4978-AC79-B926218AD79F}" type="presOf" srcId="{4C64289A-74D9-4670-B828-C41DA7460C86}" destId="{D07A32F3-97DC-42FE-B0D2-FF6887839996}" srcOrd="0" destOrd="0" presId="urn:microsoft.com/office/officeart/2005/8/layout/hProcess4"/>
    <dgm:cxn modelId="{3EA69044-D34F-4A7D-943B-79C948B1CD96}" type="presOf" srcId="{7634A169-6FF7-4C83-9748-EF487C96FFB0}" destId="{241438A0-0AA1-4A23-8997-DAC00FCAA566}" srcOrd="0" destOrd="0" presId="urn:microsoft.com/office/officeart/2005/8/layout/hProcess4"/>
    <dgm:cxn modelId="{068D7F6C-36A6-4A62-8E48-3E319A5CAF64}" type="presOf" srcId="{07A0F328-0045-4DAE-86C9-8F2F4FE39AAB}" destId="{C7106354-592F-450C-ABE1-69EC2000D865}" srcOrd="0" destOrd="0" presId="urn:microsoft.com/office/officeart/2005/8/layout/hProcess4"/>
    <dgm:cxn modelId="{F21B4640-DB95-423F-9719-8DF6F12C771C}" type="presOf" srcId="{F1819B15-59A8-49AD-949B-9F82E78240C4}" destId="{D292703B-EE26-420D-BEAF-A69F449D106E}" srcOrd="1" destOrd="0" presId="urn:microsoft.com/office/officeart/2005/8/layout/hProcess4"/>
    <dgm:cxn modelId="{AF8FF1F9-B30A-40D7-B110-2B6D0E59FD99}" srcId="{456FAA8E-5117-4BFE-A907-8F2EBE7D7579}" destId="{7634A169-6FF7-4C83-9748-EF487C96FFB0}" srcOrd="0" destOrd="0" parTransId="{98379F0A-F79C-4C09-8AE4-0F2B533C13C1}" sibTransId="{DD24864B-DE2F-4342-AF60-C403BFDA0381}"/>
    <dgm:cxn modelId="{262123B1-1112-402E-AC50-838C63C0D2D9}" type="presParOf" srcId="{D07A32F3-97DC-42FE-B0D2-FF6887839996}" destId="{F9263839-A38D-4B93-9875-DD2D8C39B1B4}" srcOrd="0" destOrd="0" presId="urn:microsoft.com/office/officeart/2005/8/layout/hProcess4"/>
    <dgm:cxn modelId="{2177E6F5-5F01-46D9-9A8F-C077982177EB}" type="presParOf" srcId="{D07A32F3-97DC-42FE-B0D2-FF6887839996}" destId="{11C742AD-D72C-49D2-B8DE-46021B442A14}" srcOrd="1" destOrd="0" presId="urn:microsoft.com/office/officeart/2005/8/layout/hProcess4"/>
    <dgm:cxn modelId="{1DE0D96C-BE62-45AF-A072-0CFF2B2C5160}" type="presParOf" srcId="{D07A32F3-97DC-42FE-B0D2-FF6887839996}" destId="{7EFF3B83-935C-4FED-8A96-20932CA9C90F}" srcOrd="2" destOrd="0" presId="urn:microsoft.com/office/officeart/2005/8/layout/hProcess4"/>
    <dgm:cxn modelId="{649708E3-1C2E-412F-B3DD-E2B2FD5798C2}" type="presParOf" srcId="{7EFF3B83-935C-4FED-8A96-20932CA9C90F}" destId="{2B82BF6D-530B-4E77-89A7-04CB6A42B1E9}" srcOrd="0" destOrd="0" presId="urn:microsoft.com/office/officeart/2005/8/layout/hProcess4"/>
    <dgm:cxn modelId="{32E938A6-0FC5-42E1-83B7-4112884EFB44}" type="presParOf" srcId="{2B82BF6D-530B-4E77-89A7-04CB6A42B1E9}" destId="{B4C60590-6A4F-4AC3-95C2-F654C966F0B1}" srcOrd="0" destOrd="0" presId="urn:microsoft.com/office/officeart/2005/8/layout/hProcess4"/>
    <dgm:cxn modelId="{C2D9A181-C7E4-4832-9D47-9DF8F1E46273}" type="presParOf" srcId="{2B82BF6D-530B-4E77-89A7-04CB6A42B1E9}" destId="{BCC15CDC-0BFE-4405-9119-140409ABCA8B}" srcOrd="1" destOrd="0" presId="urn:microsoft.com/office/officeart/2005/8/layout/hProcess4"/>
    <dgm:cxn modelId="{2A6D38A4-32F9-486D-95EA-A28716D16200}" type="presParOf" srcId="{2B82BF6D-530B-4E77-89A7-04CB6A42B1E9}" destId="{D292703B-EE26-420D-BEAF-A69F449D106E}" srcOrd="2" destOrd="0" presId="urn:microsoft.com/office/officeart/2005/8/layout/hProcess4"/>
    <dgm:cxn modelId="{1D27D97E-A371-4875-BB85-E616E8BBDD69}" type="presParOf" srcId="{2B82BF6D-530B-4E77-89A7-04CB6A42B1E9}" destId="{A20BE501-32C2-4F66-B9DC-5CFDF9E32482}" srcOrd="3" destOrd="0" presId="urn:microsoft.com/office/officeart/2005/8/layout/hProcess4"/>
    <dgm:cxn modelId="{0382DCD5-D433-4911-B30B-2169571055CB}" type="presParOf" srcId="{2B82BF6D-530B-4E77-89A7-04CB6A42B1E9}" destId="{D868B3C6-7D19-4DE5-8EA2-F0A7EF4FF429}" srcOrd="4" destOrd="0" presId="urn:microsoft.com/office/officeart/2005/8/layout/hProcess4"/>
    <dgm:cxn modelId="{96A67426-F129-4041-9FD4-367829271AF3}" type="presParOf" srcId="{7EFF3B83-935C-4FED-8A96-20932CA9C90F}" destId="{C7106354-592F-450C-ABE1-69EC2000D865}" srcOrd="1" destOrd="0" presId="urn:microsoft.com/office/officeart/2005/8/layout/hProcess4"/>
    <dgm:cxn modelId="{08DEB89D-344E-40DF-B9C2-A81CCCE2F054}" type="presParOf" srcId="{7EFF3B83-935C-4FED-8A96-20932CA9C90F}" destId="{C6DA9441-B539-4CB1-85CF-6C549D554097}" srcOrd="2" destOrd="0" presId="urn:microsoft.com/office/officeart/2005/8/layout/hProcess4"/>
    <dgm:cxn modelId="{0046FA6B-CE2B-489C-87BC-F066C4E4E4CE}" type="presParOf" srcId="{C6DA9441-B539-4CB1-85CF-6C549D554097}" destId="{5F56C5AA-034C-487B-B19B-4CC8B4E15604}" srcOrd="0" destOrd="0" presId="urn:microsoft.com/office/officeart/2005/8/layout/hProcess4"/>
    <dgm:cxn modelId="{E3F34844-553E-4F5A-A221-657BAD0B32C8}" type="presParOf" srcId="{C6DA9441-B539-4CB1-85CF-6C549D554097}" destId="{4B8C181D-7F13-4A77-9DC3-EE3784DD136C}" srcOrd="1" destOrd="0" presId="urn:microsoft.com/office/officeart/2005/8/layout/hProcess4"/>
    <dgm:cxn modelId="{6AE8AF04-C987-4939-A918-ABBA3FE2D821}" type="presParOf" srcId="{C6DA9441-B539-4CB1-85CF-6C549D554097}" destId="{C3279962-0F72-48DA-84E3-D15091B70877}" srcOrd="2" destOrd="0" presId="urn:microsoft.com/office/officeart/2005/8/layout/hProcess4"/>
    <dgm:cxn modelId="{85699FCC-1009-4466-8375-1D9C9F95858D}" type="presParOf" srcId="{C6DA9441-B539-4CB1-85CF-6C549D554097}" destId="{AA589BEF-614F-44F2-B344-CAAAC6A6CD20}" srcOrd="3" destOrd="0" presId="urn:microsoft.com/office/officeart/2005/8/layout/hProcess4"/>
    <dgm:cxn modelId="{7B7233F2-E2F4-4FFE-AAD5-D01A0AB8CF2E}" type="presParOf" srcId="{C6DA9441-B539-4CB1-85CF-6C549D554097}" destId="{62A7F798-234C-45DE-8836-F7EB796A2AA1}" srcOrd="4" destOrd="0" presId="urn:microsoft.com/office/officeart/2005/8/layout/hProcess4"/>
    <dgm:cxn modelId="{ECCC2773-2185-46BF-B8EA-772AF9671EB9}" type="presParOf" srcId="{7EFF3B83-935C-4FED-8A96-20932CA9C90F}" destId="{BB2FF430-0932-446F-9F2D-E34FA150179B}" srcOrd="3" destOrd="0" presId="urn:microsoft.com/office/officeart/2005/8/layout/hProcess4"/>
    <dgm:cxn modelId="{33B023E4-69FB-4E6E-B758-6660ABB371A3}" type="presParOf" srcId="{7EFF3B83-935C-4FED-8A96-20932CA9C90F}" destId="{8240739C-CB27-4069-B526-8C5606FADF47}" srcOrd="4" destOrd="0" presId="urn:microsoft.com/office/officeart/2005/8/layout/hProcess4"/>
    <dgm:cxn modelId="{8E33633F-E710-43F2-9E97-7C58E61742AC}" type="presParOf" srcId="{8240739C-CB27-4069-B526-8C5606FADF47}" destId="{FAF5B099-30CE-4ADA-B354-284F67182845}" srcOrd="0" destOrd="0" presId="urn:microsoft.com/office/officeart/2005/8/layout/hProcess4"/>
    <dgm:cxn modelId="{46A4FA56-4380-497A-813F-D88B90B7CD45}" type="presParOf" srcId="{8240739C-CB27-4069-B526-8C5606FADF47}" destId="{241438A0-0AA1-4A23-8997-DAC00FCAA566}" srcOrd="1" destOrd="0" presId="urn:microsoft.com/office/officeart/2005/8/layout/hProcess4"/>
    <dgm:cxn modelId="{D9CA7AE8-3BD0-430A-B546-00F1AD36D06C}" type="presParOf" srcId="{8240739C-CB27-4069-B526-8C5606FADF47}" destId="{1C32B443-5057-49B1-B0B7-4A06A964A5E4}" srcOrd="2" destOrd="0" presId="urn:microsoft.com/office/officeart/2005/8/layout/hProcess4"/>
    <dgm:cxn modelId="{7BD5E729-AADA-4C0C-9C88-6ECA89DE04FB}" type="presParOf" srcId="{8240739C-CB27-4069-B526-8C5606FADF47}" destId="{609A79BB-5557-4F44-B8F2-E1AF9AF7557F}" srcOrd="3" destOrd="0" presId="urn:microsoft.com/office/officeart/2005/8/layout/hProcess4"/>
    <dgm:cxn modelId="{07963848-6DDE-4390-B603-DF8FC1AA931A}" type="presParOf" srcId="{8240739C-CB27-4069-B526-8C5606FADF47}" destId="{B8A7EB47-875A-4DEA-ADFE-171B56006863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64289A-74D9-4670-B828-C41DA7460C86}" type="doc">
      <dgm:prSet loTypeId="urn:microsoft.com/office/officeart/2005/8/layout/hProcess4" loCatId="process" qsTypeId="urn:microsoft.com/office/officeart/2005/8/quickstyle/3d1" qsCatId="3D" csTypeId="urn:microsoft.com/office/officeart/2005/8/colors/accent1_2" csCatId="accent1" phldr="1"/>
      <dgm:spPr/>
    </dgm:pt>
    <dgm:pt modelId="{E7FB960A-6075-4F8F-B588-7C2148C15DF7}">
      <dgm:prSet custT="1"/>
      <dgm:spPr/>
      <dgm:t>
        <a:bodyPr/>
        <a:lstStyle/>
        <a:p>
          <a:r>
            <a:rPr lang="pl-PL" sz="1100" i="1" dirty="0" smtClean="0">
              <a:solidFill>
                <a:srgbClr val="0070C0"/>
              </a:solidFill>
            </a:rPr>
            <a:t>Wniosek o płatność wraz z niezbędnymi załącznikami</a:t>
          </a:r>
          <a:endParaRPr lang="pl-PL" sz="1100" i="1" dirty="0">
            <a:solidFill>
              <a:srgbClr val="0070C0"/>
            </a:solidFill>
          </a:endParaRPr>
        </a:p>
      </dgm:t>
    </dgm:pt>
    <dgm:pt modelId="{D6E359B1-243E-4696-BAC2-10150272EC1D}" type="parTrans" cxnId="{E01659D9-46E4-423B-B940-1E11279807C6}">
      <dgm:prSet/>
      <dgm:spPr/>
      <dgm:t>
        <a:bodyPr/>
        <a:lstStyle/>
        <a:p>
          <a:endParaRPr lang="pl-PL"/>
        </a:p>
      </dgm:t>
    </dgm:pt>
    <dgm:pt modelId="{29246CEA-5238-479E-80CE-DAD87E9FDA65}" type="sibTrans" cxnId="{E01659D9-46E4-423B-B940-1E11279807C6}">
      <dgm:prSet/>
      <dgm:spPr/>
      <dgm:t>
        <a:bodyPr/>
        <a:lstStyle/>
        <a:p>
          <a:endParaRPr lang="pl-PL"/>
        </a:p>
      </dgm:t>
    </dgm:pt>
    <dgm:pt modelId="{456FAA8E-5117-4BFE-A907-8F2EBE7D7579}">
      <dgm:prSet custT="1"/>
      <dgm:spPr/>
      <dgm:t>
        <a:bodyPr/>
        <a:lstStyle/>
        <a:p>
          <a:r>
            <a:rPr lang="pl-PL" sz="1100" i="1" dirty="0" smtClean="0">
              <a:solidFill>
                <a:srgbClr val="0070C0"/>
              </a:solidFill>
            </a:rPr>
            <a:t>Wypłata grantu w ciągu 30 dni od otrzymania refundacji przez Miasto Suwałki ze strony IZ RPOWP</a:t>
          </a:r>
          <a:endParaRPr lang="pl-PL" sz="1100" b="0" i="1" dirty="0">
            <a:solidFill>
              <a:srgbClr val="0070C0"/>
            </a:solidFill>
          </a:endParaRPr>
        </a:p>
      </dgm:t>
    </dgm:pt>
    <dgm:pt modelId="{305614BA-4BF8-4BEB-AA4F-BEB546749835}" type="parTrans" cxnId="{88C0AFF5-A1FC-492C-9531-5A1A231E921F}">
      <dgm:prSet/>
      <dgm:spPr/>
      <dgm:t>
        <a:bodyPr/>
        <a:lstStyle/>
        <a:p>
          <a:endParaRPr lang="pl-PL"/>
        </a:p>
      </dgm:t>
    </dgm:pt>
    <dgm:pt modelId="{B19A41AE-442A-4EDB-8B1B-3985DDA814E6}" type="sibTrans" cxnId="{88C0AFF5-A1FC-492C-9531-5A1A231E921F}">
      <dgm:prSet/>
      <dgm:spPr/>
      <dgm:t>
        <a:bodyPr/>
        <a:lstStyle/>
        <a:p>
          <a:endParaRPr lang="pl-PL"/>
        </a:p>
      </dgm:t>
    </dgm:pt>
    <dgm:pt modelId="{9C526D45-0192-484B-8C4E-90CDD19C922B}">
      <dgm:prSet custT="1"/>
      <dgm:spPr/>
      <dgm:t>
        <a:bodyPr/>
        <a:lstStyle/>
        <a:p>
          <a:r>
            <a:rPr lang="pl-PL" sz="2000" b="1" dirty="0" smtClean="0">
              <a:solidFill>
                <a:srgbClr val="0070C0"/>
              </a:solidFill>
            </a:rPr>
            <a:t>Złożenie przez </a:t>
          </a:r>
          <a:r>
            <a:rPr lang="pl-PL" sz="2000" b="1" dirty="0" err="1" smtClean="0">
              <a:solidFill>
                <a:srgbClr val="0070C0"/>
              </a:solidFill>
            </a:rPr>
            <a:t>Grantobiorcę</a:t>
          </a:r>
          <a:r>
            <a:rPr lang="pl-PL" sz="2000" b="1" dirty="0" smtClean="0">
              <a:solidFill>
                <a:srgbClr val="0070C0"/>
              </a:solidFill>
            </a:rPr>
            <a:t> wniosku o płatność</a:t>
          </a:r>
          <a:endParaRPr lang="pl-PL" sz="2000" dirty="0"/>
        </a:p>
      </dgm:t>
    </dgm:pt>
    <dgm:pt modelId="{3B48BB19-C0D2-4C35-8248-B89216A77692}" type="parTrans" cxnId="{585538D7-B47A-4410-9352-D5698E054F7E}">
      <dgm:prSet/>
      <dgm:spPr/>
      <dgm:t>
        <a:bodyPr/>
        <a:lstStyle/>
        <a:p>
          <a:endParaRPr lang="pl-PL"/>
        </a:p>
      </dgm:t>
    </dgm:pt>
    <dgm:pt modelId="{F443CDA0-E96B-48F0-B1FC-A6132AF71EC5}" type="sibTrans" cxnId="{585538D7-B47A-4410-9352-D5698E054F7E}">
      <dgm:prSet/>
      <dgm:spPr/>
      <dgm:t>
        <a:bodyPr/>
        <a:lstStyle/>
        <a:p>
          <a:endParaRPr lang="pl-PL"/>
        </a:p>
      </dgm:t>
    </dgm:pt>
    <dgm:pt modelId="{F1819B15-59A8-49AD-949B-9F82E78240C4}">
      <dgm:prSet custT="1"/>
      <dgm:spPr/>
      <dgm:t>
        <a:bodyPr/>
        <a:lstStyle/>
        <a:p>
          <a:r>
            <a:rPr lang="pl-PL" sz="1200" i="1" dirty="0" smtClean="0">
              <a:solidFill>
                <a:srgbClr val="0070C0"/>
              </a:solidFill>
            </a:rPr>
            <a:t>Płatność na podstawie faktury VAT , faktura musi obejmować tylko koszty </a:t>
          </a:r>
          <a:r>
            <a:rPr lang="pl-PL" sz="1200" i="1" dirty="0" err="1" smtClean="0">
              <a:solidFill>
                <a:srgbClr val="0070C0"/>
              </a:solidFill>
            </a:rPr>
            <a:t>kwalifikowalne</a:t>
          </a:r>
          <a:endParaRPr lang="pl-PL" sz="1200" i="1" dirty="0">
            <a:solidFill>
              <a:srgbClr val="0070C0"/>
            </a:solidFill>
          </a:endParaRPr>
        </a:p>
      </dgm:t>
    </dgm:pt>
    <dgm:pt modelId="{4775FE01-3BA5-4979-9EDD-502E80654E62}" type="parTrans" cxnId="{DA7211FA-5902-40E0-AC4B-5D1ED6C3EBA8}">
      <dgm:prSet/>
      <dgm:spPr/>
      <dgm:t>
        <a:bodyPr/>
        <a:lstStyle/>
        <a:p>
          <a:endParaRPr lang="pl-PL"/>
        </a:p>
      </dgm:t>
    </dgm:pt>
    <dgm:pt modelId="{53E282D8-987C-44F9-A5D3-1048B1972B04}" type="sibTrans" cxnId="{DA7211FA-5902-40E0-AC4B-5D1ED6C3EBA8}">
      <dgm:prSet/>
      <dgm:spPr/>
      <dgm:t>
        <a:bodyPr/>
        <a:lstStyle/>
        <a:p>
          <a:endParaRPr lang="pl-PL"/>
        </a:p>
      </dgm:t>
    </dgm:pt>
    <dgm:pt modelId="{7634A169-6FF7-4C83-9748-EF487C96FFB0}">
      <dgm:prSet custT="1"/>
      <dgm:spPr/>
      <dgm:t>
        <a:bodyPr/>
        <a:lstStyle/>
        <a:p>
          <a:r>
            <a:rPr lang="pl-PL" sz="1600" b="1" dirty="0" smtClean="0">
              <a:solidFill>
                <a:srgbClr val="0070C0"/>
              </a:solidFill>
            </a:rPr>
            <a:t>Otrzymanie przez </a:t>
          </a:r>
          <a:r>
            <a:rPr lang="pl-PL" sz="1600" b="1" dirty="0" err="1" smtClean="0">
              <a:solidFill>
                <a:srgbClr val="0070C0"/>
              </a:solidFill>
            </a:rPr>
            <a:t>Grantobiorcę</a:t>
          </a:r>
          <a:r>
            <a:rPr lang="pl-PL" sz="1600" b="1" dirty="0" smtClean="0">
              <a:solidFill>
                <a:srgbClr val="0070C0"/>
              </a:solidFill>
            </a:rPr>
            <a:t>  grantu na </a:t>
          </a:r>
          <a:r>
            <a:rPr lang="pl-PL" sz="1600" b="1" smtClean="0">
              <a:solidFill>
                <a:srgbClr val="0070C0"/>
              </a:solidFill>
            </a:rPr>
            <a:t>rachunek bankowy.</a:t>
          </a:r>
          <a:endParaRPr lang="pl-PL" sz="1600" dirty="0"/>
        </a:p>
      </dgm:t>
    </dgm:pt>
    <dgm:pt modelId="{98379F0A-F79C-4C09-8AE4-0F2B533C13C1}" type="parTrans" cxnId="{AF8FF1F9-B30A-40D7-B110-2B6D0E59FD99}">
      <dgm:prSet/>
      <dgm:spPr/>
      <dgm:t>
        <a:bodyPr/>
        <a:lstStyle/>
        <a:p>
          <a:endParaRPr lang="pl-PL"/>
        </a:p>
      </dgm:t>
    </dgm:pt>
    <dgm:pt modelId="{DD24864B-DE2F-4342-AF60-C403BFDA0381}" type="sibTrans" cxnId="{AF8FF1F9-B30A-40D7-B110-2B6D0E59FD99}">
      <dgm:prSet/>
      <dgm:spPr/>
      <dgm:t>
        <a:bodyPr/>
        <a:lstStyle/>
        <a:p>
          <a:endParaRPr lang="pl-PL"/>
        </a:p>
      </dgm:t>
    </dgm:pt>
    <dgm:pt modelId="{FF05300E-EB7A-4864-8754-D01F806CA6FA}">
      <dgm:prSet/>
      <dgm:spPr/>
      <dgm:t>
        <a:bodyPr/>
        <a:lstStyle/>
        <a:p>
          <a:r>
            <a:rPr lang="pl-PL" b="1" dirty="0" smtClean="0">
              <a:solidFill>
                <a:srgbClr val="0070C0"/>
              </a:solidFill>
            </a:rPr>
            <a:t>Dokonanie płatności przez </a:t>
          </a:r>
          <a:r>
            <a:rPr lang="pl-PL" b="1" dirty="0" err="1" smtClean="0">
              <a:solidFill>
                <a:srgbClr val="0070C0"/>
              </a:solidFill>
            </a:rPr>
            <a:t>Grantobiorcę</a:t>
          </a:r>
          <a:r>
            <a:rPr lang="pl-PL" b="1" dirty="0" smtClean="0">
              <a:solidFill>
                <a:srgbClr val="0070C0"/>
              </a:solidFill>
            </a:rPr>
            <a:t> na rzecz Wykonawcy</a:t>
          </a:r>
          <a:endParaRPr lang="pl-PL" dirty="0"/>
        </a:p>
      </dgm:t>
    </dgm:pt>
    <dgm:pt modelId="{C33D4A21-8332-4311-87FC-CE2347202D20}" type="parTrans" cxnId="{2B3CB028-448A-4802-82A7-E1B570C8C9BC}">
      <dgm:prSet/>
      <dgm:spPr/>
      <dgm:t>
        <a:bodyPr/>
        <a:lstStyle/>
        <a:p>
          <a:endParaRPr lang="pl-PL"/>
        </a:p>
      </dgm:t>
    </dgm:pt>
    <dgm:pt modelId="{7D7BBE6C-7EBB-4590-AC69-0129FA81410D}" type="sibTrans" cxnId="{2B3CB028-448A-4802-82A7-E1B570C8C9BC}">
      <dgm:prSet/>
      <dgm:spPr/>
      <dgm:t>
        <a:bodyPr/>
        <a:lstStyle/>
        <a:p>
          <a:endParaRPr lang="pl-PL"/>
        </a:p>
      </dgm:t>
    </dgm:pt>
    <dgm:pt modelId="{D07A32F3-97DC-42FE-B0D2-FF6887839996}" type="pres">
      <dgm:prSet presAssocID="{4C64289A-74D9-4670-B828-C41DA7460C86}" presName="Name0" presStyleCnt="0">
        <dgm:presLayoutVars>
          <dgm:dir/>
          <dgm:animLvl val="lvl"/>
          <dgm:resizeHandles val="exact"/>
        </dgm:presLayoutVars>
      </dgm:prSet>
      <dgm:spPr/>
    </dgm:pt>
    <dgm:pt modelId="{F9263839-A38D-4B93-9875-DD2D8C39B1B4}" type="pres">
      <dgm:prSet presAssocID="{4C64289A-74D9-4670-B828-C41DA7460C86}" presName="tSp" presStyleCnt="0"/>
      <dgm:spPr/>
    </dgm:pt>
    <dgm:pt modelId="{11C742AD-D72C-49D2-B8DE-46021B442A14}" type="pres">
      <dgm:prSet presAssocID="{4C64289A-74D9-4670-B828-C41DA7460C86}" presName="bSp" presStyleCnt="0"/>
      <dgm:spPr/>
    </dgm:pt>
    <dgm:pt modelId="{7EFF3B83-935C-4FED-8A96-20932CA9C90F}" type="pres">
      <dgm:prSet presAssocID="{4C64289A-74D9-4670-B828-C41DA7460C86}" presName="process" presStyleCnt="0"/>
      <dgm:spPr/>
    </dgm:pt>
    <dgm:pt modelId="{22B923DA-A0EC-4210-A639-39B5C2162019}" type="pres">
      <dgm:prSet presAssocID="{F1819B15-59A8-49AD-949B-9F82E78240C4}" presName="composite1" presStyleCnt="0"/>
      <dgm:spPr/>
    </dgm:pt>
    <dgm:pt modelId="{4738CED8-EDDA-48F8-A762-39FC24AD7312}" type="pres">
      <dgm:prSet presAssocID="{F1819B15-59A8-49AD-949B-9F82E78240C4}" presName="dummyNode1" presStyleLbl="node1" presStyleIdx="0" presStyleCnt="3"/>
      <dgm:spPr/>
    </dgm:pt>
    <dgm:pt modelId="{D3EDE9B1-AB0A-4D67-9DCA-DACC11B7472F}" type="pres">
      <dgm:prSet presAssocID="{F1819B15-59A8-49AD-949B-9F82E78240C4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8091D12-DF7E-4A18-8DDF-40B2CDC278A8}" type="pres">
      <dgm:prSet presAssocID="{F1819B15-59A8-49AD-949B-9F82E78240C4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BA62ED3-0BA0-41B9-80DF-043872EA58CC}" type="pres">
      <dgm:prSet presAssocID="{F1819B15-59A8-49AD-949B-9F82E78240C4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E7AFC45-27EF-41FA-989B-8A720EDC3D5F}" type="pres">
      <dgm:prSet presAssocID="{F1819B15-59A8-49AD-949B-9F82E78240C4}" presName="connSite1" presStyleCnt="0"/>
      <dgm:spPr/>
    </dgm:pt>
    <dgm:pt modelId="{30E0B85A-C631-4A32-8C1A-4ACE64796915}" type="pres">
      <dgm:prSet presAssocID="{53E282D8-987C-44F9-A5D3-1048B1972B04}" presName="Name9" presStyleLbl="sibTrans2D1" presStyleIdx="0" presStyleCnt="2"/>
      <dgm:spPr/>
      <dgm:t>
        <a:bodyPr/>
        <a:lstStyle/>
        <a:p>
          <a:endParaRPr lang="pl-PL"/>
        </a:p>
      </dgm:t>
    </dgm:pt>
    <dgm:pt modelId="{C6DA9441-B539-4CB1-85CF-6C549D554097}" type="pres">
      <dgm:prSet presAssocID="{E7FB960A-6075-4F8F-B588-7C2148C15DF7}" presName="composite2" presStyleCnt="0"/>
      <dgm:spPr/>
    </dgm:pt>
    <dgm:pt modelId="{5F56C5AA-034C-487B-B19B-4CC8B4E15604}" type="pres">
      <dgm:prSet presAssocID="{E7FB960A-6075-4F8F-B588-7C2148C15DF7}" presName="dummyNode2" presStyleLbl="node1" presStyleIdx="0" presStyleCnt="3"/>
      <dgm:spPr/>
    </dgm:pt>
    <dgm:pt modelId="{4B8C181D-7F13-4A77-9DC3-EE3784DD136C}" type="pres">
      <dgm:prSet presAssocID="{E7FB960A-6075-4F8F-B588-7C2148C15DF7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3279962-0F72-48DA-84E3-D15091B70877}" type="pres">
      <dgm:prSet presAssocID="{E7FB960A-6075-4F8F-B588-7C2148C15DF7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A589BEF-614F-44F2-B344-CAAAC6A6CD20}" type="pres">
      <dgm:prSet presAssocID="{E7FB960A-6075-4F8F-B588-7C2148C15DF7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2A7F798-234C-45DE-8836-F7EB796A2AA1}" type="pres">
      <dgm:prSet presAssocID="{E7FB960A-6075-4F8F-B588-7C2148C15DF7}" presName="connSite2" presStyleCnt="0"/>
      <dgm:spPr/>
    </dgm:pt>
    <dgm:pt modelId="{BB2FF430-0932-446F-9F2D-E34FA150179B}" type="pres">
      <dgm:prSet presAssocID="{29246CEA-5238-479E-80CE-DAD87E9FDA65}" presName="Name18" presStyleLbl="sibTrans2D1" presStyleIdx="1" presStyleCnt="2"/>
      <dgm:spPr/>
      <dgm:t>
        <a:bodyPr/>
        <a:lstStyle/>
        <a:p>
          <a:endParaRPr lang="pl-PL"/>
        </a:p>
      </dgm:t>
    </dgm:pt>
    <dgm:pt modelId="{8240739C-CB27-4069-B526-8C5606FADF47}" type="pres">
      <dgm:prSet presAssocID="{456FAA8E-5117-4BFE-A907-8F2EBE7D7579}" presName="composite1" presStyleCnt="0"/>
      <dgm:spPr/>
    </dgm:pt>
    <dgm:pt modelId="{FAF5B099-30CE-4ADA-B354-284F67182845}" type="pres">
      <dgm:prSet presAssocID="{456FAA8E-5117-4BFE-A907-8F2EBE7D7579}" presName="dummyNode1" presStyleLbl="node1" presStyleIdx="1" presStyleCnt="3"/>
      <dgm:spPr/>
    </dgm:pt>
    <dgm:pt modelId="{241438A0-0AA1-4A23-8997-DAC00FCAA566}" type="pres">
      <dgm:prSet presAssocID="{456FAA8E-5117-4BFE-A907-8F2EBE7D7579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C32B443-5057-49B1-B0B7-4A06A964A5E4}" type="pres">
      <dgm:prSet presAssocID="{456FAA8E-5117-4BFE-A907-8F2EBE7D7579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09A79BB-5557-4F44-B8F2-E1AF9AF7557F}" type="pres">
      <dgm:prSet presAssocID="{456FAA8E-5117-4BFE-A907-8F2EBE7D7579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8A7EB47-875A-4DEA-ADFE-171B56006863}" type="pres">
      <dgm:prSet presAssocID="{456FAA8E-5117-4BFE-A907-8F2EBE7D7579}" presName="connSite1" presStyleCnt="0"/>
      <dgm:spPr/>
    </dgm:pt>
  </dgm:ptLst>
  <dgm:cxnLst>
    <dgm:cxn modelId="{88C0AFF5-A1FC-492C-9531-5A1A231E921F}" srcId="{4C64289A-74D9-4670-B828-C41DA7460C86}" destId="{456FAA8E-5117-4BFE-A907-8F2EBE7D7579}" srcOrd="2" destOrd="0" parTransId="{305614BA-4BF8-4BEB-AA4F-BEB546749835}" sibTransId="{B19A41AE-442A-4EDB-8B1B-3985DDA814E6}"/>
    <dgm:cxn modelId="{2B3CB028-448A-4802-82A7-E1B570C8C9BC}" srcId="{F1819B15-59A8-49AD-949B-9F82E78240C4}" destId="{FF05300E-EB7A-4864-8754-D01F806CA6FA}" srcOrd="0" destOrd="0" parTransId="{C33D4A21-8332-4311-87FC-CE2347202D20}" sibTransId="{7D7BBE6C-7EBB-4590-AC69-0129FA81410D}"/>
    <dgm:cxn modelId="{B720FE44-D7B4-4AF9-AE3F-03F953CC03B9}" type="presOf" srcId="{9C526D45-0192-484B-8C4E-90CDD19C922B}" destId="{C3279962-0F72-48DA-84E3-D15091B70877}" srcOrd="1" destOrd="0" presId="urn:microsoft.com/office/officeart/2005/8/layout/hProcess4"/>
    <dgm:cxn modelId="{E01659D9-46E4-423B-B940-1E11279807C6}" srcId="{4C64289A-74D9-4670-B828-C41DA7460C86}" destId="{E7FB960A-6075-4F8F-B588-7C2148C15DF7}" srcOrd="1" destOrd="0" parTransId="{D6E359B1-243E-4696-BAC2-10150272EC1D}" sibTransId="{29246CEA-5238-479E-80CE-DAD87E9FDA65}"/>
    <dgm:cxn modelId="{1FAA09D5-1C4C-46CC-9FBD-61812C6B39ED}" type="presOf" srcId="{E7FB960A-6075-4F8F-B588-7C2148C15DF7}" destId="{AA589BEF-614F-44F2-B344-CAAAC6A6CD20}" srcOrd="0" destOrd="0" presId="urn:microsoft.com/office/officeart/2005/8/layout/hProcess4"/>
    <dgm:cxn modelId="{DD341FB9-A9EE-44D9-A165-7441A7B356D8}" type="presOf" srcId="{9C526D45-0192-484B-8C4E-90CDD19C922B}" destId="{4B8C181D-7F13-4A77-9DC3-EE3784DD136C}" srcOrd="0" destOrd="0" presId="urn:microsoft.com/office/officeart/2005/8/layout/hProcess4"/>
    <dgm:cxn modelId="{DC84036B-70CA-4685-889D-B219BA3F4EC3}" type="presOf" srcId="{456FAA8E-5117-4BFE-A907-8F2EBE7D7579}" destId="{609A79BB-5557-4F44-B8F2-E1AF9AF7557F}" srcOrd="0" destOrd="0" presId="urn:microsoft.com/office/officeart/2005/8/layout/hProcess4"/>
    <dgm:cxn modelId="{0D2E6E31-C197-4926-9BD0-EE50D8D5C4B1}" type="presOf" srcId="{29246CEA-5238-479E-80CE-DAD87E9FDA65}" destId="{BB2FF430-0932-446F-9F2D-E34FA150179B}" srcOrd="0" destOrd="0" presId="urn:microsoft.com/office/officeart/2005/8/layout/hProcess4"/>
    <dgm:cxn modelId="{356D8B24-EC22-4B1A-B1B9-8D420B80EF11}" type="presOf" srcId="{7634A169-6FF7-4C83-9748-EF487C96FFB0}" destId="{1C32B443-5057-49B1-B0B7-4A06A964A5E4}" srcOrd="1" destOrd="0" presId="urn:microsoft.com/office/officeart/2005/8/layout/hProcess4"/>
    <dgm:cxn modelId="{DA7211FA-5902-40E0-AC4B-5D1ED6C3EBA8}" srcId="{4C64289A-74D9-4670-B828-C41DA7460C86}" destId="{F1819B15-59A8-49AD-949B-9F82E78240C4}" srcOrd="0" destOrd="0" parTransId="{4775FE01-3BA5-4979-9EDD-502E80654E62}" sibTransId="{53E282D8-987C-44F9-A5D3-1048B1972B04}"/>
    <dgm:cxn modelId="{945BE241-3DD9-4137-9428-16AE7E2B09F8}" type="presOf" srcId="{F1819B15-59A8-49AD-949B-9F82E78240C4}" destId="{0BA62ED3-0BA0-41B9-80DF-043872EA58CC}" srcOrd="0" destOrd="0" presId="urn:microsoft.com/office/officeart/2005/8/layout/hProcess4"/>
    <dgm:cxn modelId="{585538D7-B47A-4410-9352-D5698E054F7E}" srcId="{E7FB960A-6075-4F8F-B588-7C2148C15DF7}" destId="{9C526D45-0192-484B-8C4E-90CDD19C922B}" srcOrd="0" destOrd="0" parTransId="{3B48BB19-C0D2-4C35-8248-B89216A77692}" sibTransId="{F443CDA0-E96B-48F0-B1FC-A6132AF71EC5}"/>
    <dgm:cxn modelId="{B15953DB-AF50-47ED-9044-9B5F9F34CFE4}" type="presOf" srcId="{FF05300E-EB7A-4864-8754-D01F806CA6FA}" destId="{A8091D12-DF7E-4A18-8DDF-40B2CDC278A8}" srcOrd="1" destOrd="0" presId="urn:microsoft.com/office/officeart/2005/8/layout/hProcess4"/>
    <dgm:cxn modelId="{D17D8458-5EFD-4A56-9871-F588D34E243D}" type="presOf" srcId="{7634A169-6FF7-4C83-9748-EF487C96FFB0}" destId="{241438A0-0AA1-4A23-8997-DAC00FCAA566}" srcOrd="0" destOrd="0" presId="urn:microsoft.com/office/officeart/2005/8/layout/hProcess4"/>
    <dgm:cxn modelId="{89ECD87E-7DCA-496E-BEEC-E05CA8191E45}" type="presOf" srcId="{FF05300E-EB7A-4864-8754-D01F806CA6FA}" destId="{D3EDE9B1-AB0A-4D67-9DCA-DACC11B7472F}" srcOrd="0" destOrd="0" presId="urn:microsoft.com/office/officeart/2005/8/layout/hProcess4"/>
    <dgm:cxn modelId="{BF329EC9-82F9-4882-B68E-54F28530DEF2}" type="presOf" srcId="{4C64289A-74D9-4670-B828-C41DA7460C86}" destId="{D07A32F3-97DC-42FE-B0D2-FF6887839996}" srcOrd="0" destOrd="0" presId="urn:microsoft.com/office/officeart/2005/8/layout/hProcess4"/>
    <dgm:cxn modelId="{AF8FF1F9-B30A-40D7-B110-2B6D0E59FD99}" srcId="{456FAA8E-5117-4BFE-A907-8F2EBE7D7579}" destId="{7634A169-6FF7-4C83-9748-EF487C96FFB0}" srcOrd="0" destOrd="0" parTransId="{98379F0A-F79C-4C09-8AE4-0F2B533C13C1}" sibTransId="{DD24864B-DE2F-4342-AF60-C403BFDA0381}"/>
    <dgm:cxn modelId="{4D13C4EB-7B83-4728-AFC8-2B5356404412}" type="presOf" srcId="{53E282D8-987C-44F9-A5D3-1048B1972B04}" destId="{30E0B85A-C631-4A32-8C1A-4ACE64796915}" srcOrd="0" destOrd="0" presId="urn:microsoft.com/office/officeart/2005/8/layout/hProcess4"/>
    <dgm:cxn modelId="{F7FFE207-8CCF-4D4D-B635-A76C28B98E08}" type="presParOf" srcId="{D07A32F3-97DC-42FE-B0D2-FF6887839996}" destId="{F9263839-A38D-4B93-9875-DD2D8C39B1B4}" srcOrd="0" destOrd="0" presId="urn:microsoft.com/office/officeart/2005/8/layout/hProcess4"/>
    <dgm:cxn modelId="{E4C6028D-1205-484F-8BFE-BD65758F0196}" type="presParOf" srcId="{D07A32F3-97DC-42FE-B0D2-FF6887839996}" destId="{11C742AD-D72C-49D2-B8DE-46021B442A14}" srcOrd="1" destOrd="0" presId="urn:microsoft.com/office/officeart/2005/8/layout/hProcess4"/>
    <dgm:cxn modelId="{AC055ACD-90ED-4A44-9801-E286884E0505}" type="presParOf" srcId="{D07A32F3-97DC-42FE-B0D2-FF6887839996}" destId="{7EFF3B83-935C-4FED-8A96-20932CA9C90F}" srcOrd="2" destOrd="0" presId="urn:microsoft.com/office/officeart/2005/8/layout/hProcess4"/>
    <dgm:cxn modelId="{B5EA2C2D-0094-4349-B739-7D59ADF6CB4B}" type="presParOf" srcId="{7EFF3B83-935C-4FED-8A96-20932CA9C90F}" destId="{22B923DA-A0EC-4210-A639-39B5C2162019}" srcOrd="0" destOrd="0" presId="urn:microsoft.com/office/officeart/2005/8/layout/hProcess4"/>
    <dgm:cxn modelId="{BDA9B9F8-35A1-49B5-88AB-A6F86367027A}" type="presParOf" srcId="{22B923DA-A0EC-4210-A639-39B5C2162019}" destId="{4738CED8-EDDA-48F8-A762-39FC24AD7312}" srcOrd="0" destOrd="0" presId="urn:microsoft.com/office/officeart/2005/8/layout/hProcess4"/>
    <dgm:cxn modelId="{5FFF8BAE-CEA3-4536-9F64-B19B5C037878}" type="presParOf" srcId="{22B923DA-A0EC-4210-A639-39B5C2162019}" destId="{D3EDE9B1-AB0A-4D67-9DCA-DACC11B7472F}" srcOrd="1" destOrd="0" presId="urn:microsoft.com/office/officeart/2005/8/layout/hProcess4"/>
    <dgm:cxn modelId="{B0BED1D1-C75A-4DE7-A7E2-7F1766B09398}" type="presParOf" srcId="{22B923DA-A0EC-4210-A639-39B5C2162019}" destId="{A8091D12-DF7E-4A18-8DDF-40B2CDC278A8}" srcOrd="2" destOrd="0" presId="urn:microsoft.com/office/officeart/2005/8/layout/hProcess4"/>
    <dgm:cxn modelId="{9390C112-8625-4EC1-B9ED-A2AC1819D035}" type="presParOf" srcId="{22B923DA-A0EC-4210-A639-39B5C2162019}" destId="{0BA62ED3-0BA0-41B9-80DF-043872EA58CC}" srcOrd="3" destOrd="0" presId="urn:microsoft.com/office/officeart/2005/8/layout/hProcess4"/>
    <dgm:cxn modelId="{FF5B0C44-36E7-42A2-AA75-45D62129F415}" type="presParOf" srcId="{22B923DA-A0EC-4210-A639-39B5C2162019}" destId="{6E7AFC45-27EF-41FA-989B-8A720EDC3D5F}" srcOrd="4" destOrd="0" presId="urn:microsoft.com/office/officeart/2005/8/layout/hProcess4"/>
    <dgm:cxn modelId="{EBAD0E39-7BB0-4A6B-BB19-D134181CA7B1}" type="presParOf" srcId="{7EFF3B83-935C-4FED-8A96-20932CA9C90F}" destId="{30E0B85A-C631-4A32-8C1A-4ACE64796915}" srcOrd="1" destOrd="0" presId="urn:microsoft.com/office/officeart/2005/8/layout/hProcess4"/>
    <dgm:cxn modelId="{064C38EA-FBF5-4514-BC8D-9D4C10051BE4}" type="presParOf" srcId="{7EFF3B83-935C-4FED-8A96-20932CA9C90F}" destId="{C6DA9441-B539-4CB1-85CF-6C549D554097}" srcOrd="2" destOrd="0" presId="urn:microsoft.com/office/officeart/2005/8/layout/hProcess4"/>
    <dgm:cxn modelId="{323D3C84-D82C-4526-A0C7-AA3E6965B6BD}" type="presParOf" srcId="{C6DA9441-B539-4CB1-85CF-6C549D554097}" destId="{5F56C5AA-034C-487B-B19B-4CC8B4E15604}" srcOrd="0" destOrd="0" presId="urn:microsoft.com/office/officeart/2005/8/layout/hProcess4"/>
    <dgm:cxn modelId="{1E14427C-4F8C-481D-A665-12D462B10240}" type="presParOf" srcId="{C6DA9441-B539-4CB1-85CF-6C549D554097}" destId="{4B8C181D-7F13-4A77-9DC3-EE3784DD136C}" srcOrd="1" destOrd="0" presId="urn:microsoft.com/office/officeart/2005/8/layout/hProcess4"/>
    <dgm:cxn modelId="{5DC00105-0308-4D46-812A-71EC177F69FC}" type="presParOf" srcId="{C6DA9441-B539-4CB1-85CF-6C549D554097}" destId="{C3279962-0F72-48DA-84E3-D15091B70877}" srcOrd="2" destOrd="0" presId="urn:microsoft.com/office/officeart/2005/8/layout/hProcess4"/>
    <dgm:cxn modelId="{1018BA39-6029-46D8-A9AA-E37D4F9E1983}" type="presParOf" srcId="{C6DA9441-B539-4CB1-85CF-6C549D554097}" destId="{AA589BEF-614F-44F2-B344-CAAAC6A6CD20}" srcOrd="3" destOrd="0" presId="urn:microsoft.com/office/officeart/2005/8/layout/hProcess4"/>
    <dgm:cxn modelId="{A0465642-74A3-4E78-97B6-955F7F42C51B}" type="presParOf" srcId="{C6DA9441-B539-4CB1-85CF-6C549D554097}" destId="{62A7F798-234C-45DE-8836-F7EB796A2AA1}" srcOrd="4" destOrd="0" presId="urn:microsoft.com/office/officeart/2005/8/layout/hProcess4"/>
    <dgm:cxn modelId="{69A35BD4-05B3-432F-B794-AAEA61F3EB97}" type="presParOf" srcId="{7EFF3B83-935C-4FED-8A96-20932CA9C90F}" destId="{BB2FF430-0932-446F-9F2D-E34FA150179B}" srcOrd="3" destOrd="0" presId="urn:microsoft.com/office/officeart/2005/8/layout/hProcess4"/>
    <dgm:cxn modelId="{A39BDC16-30A5-4E37-9BAF-C110C6FFA949}" type="presParOf" srcId="{7EFF3B83-935C-4FED-8A96-20932CA9C90F}" destId="{8240739C-CB27-4069-B526-8C5606FADF47}" srcOrd="4" destOrd="0" presId="urn:microsoft.com/office/officeart/2005/8/layout/hProcess4"/>
    <dgm:cxn modelId="{6724A311-BDE5-46FE-9658-C40F175B3890}" type="presParOf" srcId="{8240739C-CB27-4069-B526-8C5606FADF47}" destId="{FAF5B099-30CE-4ADA-B354-284F67182845}" srcOrd="0" destOrd="0" presId="urn:microsoft.com/office/officeart/2005/8/layout/hProcess4"/>
    <dgm:cxn modelId="{A09C4135-D25F-4A16-9D29-3FD72C70B6A7}" type="presParOf" srcId="{8240739C-CB27-4069-B526-8C5606FADF47}" destId="{241438A0-0AA1-4A23-8997-DAC00FCAA566}" srcOrd="1" destOrd="0" presId="urn:microsoft.com/office/officeart/2005/8/layout/hProcess4"/>
    <dgm:cxn modelId="{10D0468D-8D37-4064-80DD-19D834F18553}" type="presParOf" srcId="{8240739C-CB27-4069-B526-8C5606FADF47}" destId="{1C32B443-5057-49B1-B0B7-4A06A964A5E4}" srcOrd="2" destOrd="0" presId="urn:microsoft.com/office/officeart/2005/8/layout/hProcess4"/>
    <dgm:cxn modelId="{5AF465DB-EED8-460D-B98B-46B676D58397}" type="presParOf" srcId="{8240739C-CB27-4069-B526-8C5606FADF47}" destId="{609A79BB-5557-4F44-B8F2-E1AF9AF7557F}" srcOrd="3" destOrd="0" presId="urn:microsoft.com/office/officeart/2005/8/layout/hProcess4"/>
    <dgm:cxn modelId="{3376BFC7-3C6B-4CA9-B2EA-60A3CC6ABB6E}" type="presParOf" srcId="{8240739C-CB27-4069-B526-8C5606FADF47}" destId="{B8A7EB47-875A-4DEA-ADFE-171B56006863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7F7C307-876E-4E80-92AB-ED588859387A}" type="datetimeFigureOut">
              <a:rPr lang="pl-PL"/>
              <a:pPr>
                <a:defRPr/>
              </a:pPr>
              <a:t>2021-10-05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BD6BCB1-72EB-4C4D-A9E5-7927F2DC3A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02866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ADF29D4-499B-4BB5-B503-E3A3E8CF4273}" type="datetimeFigureOut">
              <a:rPr lang="pl-PL"/>
              <a:pPr>
                <a:defRPr/>
              </a:pPr>
              <a:t>2021-10-05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5710"/>
            <a:ext cx="5438775" cy="4466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F372BF-21AC-429A-BD35-9980BFF2E6B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03597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1024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3BCD8E-E84E-48A9-AD69-862603470E03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xmlns="" val="3185251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A63F0-B836-4554-BA04-DD159CDB0C31}" type="datetimeFigureOut">
              <a:rPr lang="pl-PL"/>
              <a:pPr>
                <a:defRPr/>
              </a:pPr>
              <a:t>2021-10-05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5A2A9-621D-40F0-946A-63B34F9018D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B18E3-60AA-455C-B5B7-7744A7979E8C}" type="datetimeFigureOut">
              <a:rPr lang="pl-PL"/>
              <a:pPr>
                <a:defRPr/>
              </a:pPr>
              <a:t>2021-10-05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C5F78-0059-4CA3-836A-4E53F80C490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BF02D-6511-4D9C-BF41-662AF96F30FD}" type="datetimeFigureOut">
              <a:rPr lang="pl-PL"/>
              <a:pPr>
                <a:defRPr/>
              </a:pPr>
              <a:t>2021-10-05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3E556-7985-4FA6-A5B1-3ADC50D21AB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954C1-8CC0-43D9-85AC-50E9370FB691}" type="datetimeFigureOut">
              <a:rPr lang="pl-PL"/>
              <a:pPr>
                <a:defRPr/>
              </a:pPr>
              <a:t>2021-10-05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61EFF-FC70-4BB1-83DC-BAC03161B55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9EACB-7601-4319-A1E3-1E94A9D677FB}" type="datetimeFigureOut">
              <a:rPr lang="pl-PL"/>
              <a:pPr>
                <a:defRPr/>
              </a:pPr>
              <a:t>2021-10-05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02A64-FCC4-4A08-A1F1-9272A0AF926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94881-4225-445D-BB01-640A93F244B5}" type="datetimeFigureOut">
              <a:rPr lang="pl-PL"/>
              <a:pPr>
                <a:defRPr/>
              </a:pPr>
              <a:t>2021-10-05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4F7A1-F566-4E92-A30E-D744B53532B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B248F-8819-4AD1-BA50-F86E7C72032B}" type="datetimeFigureOut">
              <a:rPr lang="pl-PL"/>
              <a:pPr>
                <a:defRPr/>
              </a:pPr>
              <a:t>2021-10-05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EC219-166B-4618-86A9-EC6CFD9816A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1EBA7-A33C-466F-AF38-A28F14069AE7}" type="datetimeFigureOut">
              <a:rPr lang="pl-PL"/>
              <a:pPr>
                <a:defRPr/>
              </a:pPr>
              <a:t>2021-10-05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993F4-7FB2-4E93-AB87-37AB9E21035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7800B-EC76-4392-87AE-97D9E13D2BC1}" type="datetimeFigureOut">
              <a:rPr lang="pl-PL"/>
              <a:pPr>
                <a:defRPr/>
              </a:pPr>
              <a:t>2021-10-05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0A1FA-B518-4956-B3C2-7AE8352F388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0C58B-A12A-4389-B335-DDCF27822C8F}" type="datetimeFigureOut">
              <a:rPr lang="pl-PL"/>
              <a:pPr>
                <a:defRPr/>
              </a:pPr>
              <a:t>2021-10-05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0D085-672B-4D27-B72C-44DCDF0BDEF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E387B-383F-4A28-9F14-DD10EBEA5750}" type="datetimeFigureOut">
              <a:rPr lang="pl-PL"/>
              <a:pPr>
                <a:defRPr/>
              </a:pPr>
              <a:t>2021-10-05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1C140-4E99-453D-836A-ED20A1D6D9C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17F878-85C3-4AE0-9D69-742DDEB15CA4}" type="datetimeFigureOut">
              <a:rPr lang="pl-PL"/>
              <a:pPr>
                <a:defRPr/>
              </a:pPr>
              <a:t>2021-10-05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259E89-567E-45CD-8878-E8A62BD638F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body" sz="half" idx="2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  <p:pic>
        <p:nvPicPr>
          <p:cNvPr id="2051" name="Picture 7" descr="suwalki_herb_duz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15888"/>
            <a:ext cx="1223962" cy="1468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" name="Tytuł 1"/>
          <p:cNvSpPr txBox="1">
            <a:spLocks/>
          </p:cNvSpPr>
          <p:nvPr/>
        </p:nvSpPr>
        <p:spPr>
          <a:xfrm>
            <a:off x="1524000" y="2060575"/>
            <a:ext cx="7620000" cy="9906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pl-PL" sz="3200" b="1" dirty="0">
              <a:solidFill>
                <a:srgbClr val="0070C0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0" y="2205038"/>
            <a:ext cx="1403350" cy="1872035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1533525" y="2205039"/>
            <a:ext cx="7620000" cy="18720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endParaRPr lang="pl-PL" sz="2800" b="1" dirty="0" smtClean="0">
              <a:solidFill>
                <a:srgbClr val="0070C0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0070C0"/>
                </a:solidFill>
              </a:rPr>
              <a:t>Realizacja projektu grantowego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pl-PL" altLang="pl-PL" sz="2800" b="1" dirty="0" smtClean="0">
                <a:solidFill>
                  <a:srgbClr val="0070C0"/>
                </a:solidFill>
              </a:rPr>
              <a:t>nr  WND-RPPD.05.01.00-20-0873/20 </a:t>
            </a:r>
            <a:r>
              <a:rPr lang="pl-PL" altLang="pl-PL" sz="2800" b="1" dirty="0" smtClean="0">
                <a:solidFill>
                  <a:srgbClr val="0070C0"/>
                </a:solidFill>
              </a:rPr>
              <a:t/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r>
              <a:rPr lang="pl-PL" altLang="pl-PL" sz="2800" b="1" dirty="0" smtClean="0">
                <a:solidFill>
                  <a:srgbClr val="0070C0"/>
                </a:solidFill>
              </a:rPr>
              <a:t>pt.„</a:t>
            </a:r>
            <a:r>
              <a:rPr lang="pl-PL" altLang="pl-PL" sz="2800" b="1" dirty="0" smtClean="0">
                <a:solidFill>
                  <a:srgbClr val="0070C0"/>
                </a:solidFill>
              </a:rPr>
              <a:t>Odnawialne źródła energii w Mieście Suwałki”</a:t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endParaRPr lang="pl-PL" sz="28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bczekajlo\Downloads\6_b_logotypy_EFRR_kolor_07_08_201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4744994"/>
            <a:ext cx="7344816" cy="6650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589157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3"/>
          <p:cNvSpPr>
            <a:spLocks noGrp="1"/>
          </p:cNvSpPr>
          <p:nvPr>
            <p:ph type="title"/>
          </p:nvPr>
        </p:nvSpPr>
        <p:spPr>
          <a:xfrm>
            <a:off x="1014413" y="260350"/>
            <a:ext cx="8229600" cy="633413"/>
          </a:xfrm>
        </p:spPr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</a:rPr>
              <a:t/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r>
              <a:rPr lang="pl-PL" altLang="pl-PL" sz="2800" b="1" dirty="0">
                <a:solidFill>
                  <a:srgbClr val="0070C0"/>
                </a:solidFill>
              </a:rPr>
              <a:t>„Odnawialne źródła energii w Mieście Suwałki”</a:t>
            </a: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0" y="1341438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41438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rgbClr val="0070C0"/>
                </a:solidFill>
              </a:rPr>
              <a:t>Trwałość projektu</a:t>
            </a:r>
            <a:endParaRPr lang="pl-PL" sz="2000" b="1" dirty="0">
              <a:solidFill>
                <a:srgbClr val="0070C0"/>
              </a:solidFill>
            </a:endParaRPr>
          </a:p>
        </p:txBody>
      </p:sp>
      <p:pic>
        <p:nvPicPr>
          <p:cNvPr id="3077" name="Picture 7" descr="suwalki_herb_du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60350"/>
            <a:ext cx="803275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pole tekstowe 1"/>
          <p:cNvSpPr txBox="1"/>
          <p:nvPr/>
        </p:nvSpPr>
        <p:spPr>
          <a:xfrm>
            <a:off x="323528" y="1889126"/>
            <a:ext cx="856895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3200" b="1" dirty="0" smtClean="0"/>
          </a:p>
          <a:p>
            <a:pPr algn="ctr"/>
            <a:r>
              <a:rPr lang="pl-PL" sz="3200" b="1" dirty="0" smtClean="0"/>
              <a:t>Okres trwałości </a:t>
            </a:r>
            <a:r>
              <a:rPr lang="pl-PL" sz="3200" dirty="0" smtClean="0"/>
              <a:t>– </a:t>
            </a:r>
            <a:r>
              <a:rPr lang="pl-PL" sz="3200" b="1" dirty="0" smtClean="0">
                <a:solidFill>
                  <a:srgbClr val="FF0000"/>
                </a:solidFill>
              </a:rPr>
              <a:t>upływa po 5 latach od daty płatności końcowej na rzecz Miasta Suwałki otrzymanej od IZ RPOWP (w przybliżeniu będzie to w roku 2027)</a:t>
            </a:r>
          </a:p>
          <a:p>
            <a:endParaRPr lang="pl-PL" sz="2000" b="1" dirty="0" smtClean="0">
              <a:solidFill>
                <a:srgbClr val="FF0000"/>
              </a:solidFill>
            </a:endParaRPr>
          </a:p>
          <a:p>
            <a:endParaRPr lang="pl-PL" sz="2000" b="1" dirty="0" smtClean="0">
              <a:solidFill>
                <a:srgbClr val="FF0000"/>
              </a:solidFill>
            </a:endParaRPr>
          </a:p>
          <a:p>
            <a:endParaRPr lang="pl-PL" sz="2000" dirty="0"/>
          </a:p>
          <a:p>
            <a:endParaRPr lang="pl-PL" dirty="0"/>
          </a:p>
        </p:txBody>
      </p:sp>
      <p:pic>
        <p:nvPicPr>
          <p:cNvPr id="7" name="Picture 2" descr="C:\Users\bczekajlo\Downloads\6_b_logotypy_EFRR_kolor_07_08_20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5517232"/>
            <a:ext cx="5328592" cy="4629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7569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3"/>
          <p:cNvSpPr>
            <a:spLocks noGrp="1"/>
          </p:cNvSpPr>
          <p:nvPr>
            <p:ph type="title"/>
          </p:nvPr>
        </p:nvSpPr>
        <p:spPr>
          <a:xfrm>
            <a:off x="1014413" y="260350"/>
            <a:ext cx="8229600" cy="633413"/>
          </a:xfrm>
        </p:spPr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</a:rPr>
              <a:t/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r>
              <a:rPr lang="pl-PL" altLang="pl-PL" sz="2800" b="1" dirty="0">
                <a:solidFill>
                  <a:srgbClr val="0070C0"/>
                </a:solidFill>
              </a:rPr>
              <a:t>„Odnawialne źródła energii w Mieście Suwałki”</a:t>
            </a: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0" y="1341438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41438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endParaRPr lang="pl-PL" sz="2000" b="1" dirty="0">
              <a:solidFill>
                <a:srgbClr val="0070C0"/>
              </a:solidFill>
            </a:endParaRPr>
          </a:p>
        </p:txBody>
      </p:sp>
      <p:pic>
        <p:nvPicPr>
          <p:cNvPr id="3077" name="Picture 7" descr="suwalki_herb_du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60350"/>
            <a:ext cx="803275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pole tekstowe 1"/>
          <p:cNvSpPr txBox="1"/>
          <p:nvPr/>
        </p:nvSpPr>
        <p:spPr>
          <a:xfrm>
            <a:off x="323528" y="1889126"/>
            <a:ext cx="856895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3200" b="1" dirty="0" smtClean="0"/>
          </a:p>
          <a:p>
            <a:endParaRPr lang="pl-PL" sz="2000" b="1" dirty="0" smtClean="0">
              <a:solidFill>
                <a:srgbClr val="FF0000"/>
              </a:solidFill>
            </a:endParaRPr>
          </a:p>
          <a:p>
            <a:endParaRPr lang="pl-PL" sz="2000" b="1" dirty="0" smtClean="0">
              <a:solidFill>
                <a:srgbClr val="FF0000"/>
              </a:solidFill>
            </a:endParaRPr>
          </a:p>
          <a:p>
            <a:endParaRPr lang="pl-PL" sz="2000" dirty="0"/>
          </a:p>
          <a:p>
            <a:endParaRPr lang="pl-PL" dirty="0"/>
          </a:p>
        </p:txBody>
      </p:sp>
      <p:pic>
        <p:nvPicPr>
          <p:cNvPr id="7" name="Picture 2" descr="C:\Users\bczekajlo\Downloads\6_b_logotypy_EFRR_kolor_07_08_20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5517232"/>
            <a:ext cx="5328592" cy="462906"/>
          </a:xfrm>
          <a:prstGeom prst="rect">
            <a:avLst/>
          </a:prstGeom>
          <a:noFill/>
        </p:spPr>
      </p:pic>
      <p:sp>
        <p:nvSpPr>
          <p:cNvPr id="8" name="Prostokąt 7"/>
          <p:cNvSpPr/>
          <p:nvPr/>
        </p:nvSpPr>
        <p:spPr>
          <a:xfrm>
            <a:off x="755576" y="2136338"/>
            <a:ext cx="75608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err="1" smtClean="0"/>
              <a:t>Grantobiorca</a:t>
            </a:r>
            <a:r>
              <a:rPr lang="pl-PL" sz="2000" dirty="0" smtClean="0"/>
              <a:t> nie może wykorzystać Grantu na sfinansowanie montażu instalacji, w przypadku której uzyskał uprzednio dofinansowanie ze środków publicznych. </a:t>
            </a:r>
          </a:p>
          <a:p>
            <a:endParaRPr lang="pl-PL" sz="2000" dirty="0" smtClean="0"/>
          </a:p>
          <a:p>
            <a:r>
              <a:rPr lang="pl-PL" sz="2000" dirty="0" err="1" smtClean="0"/>
              <a:t>Grantobiorca</a:t>
            </a:r>
            <a:r>
              <a:rPr lang="pl-PL" sz="2000" dirty="0" smtClean="0"/>
              <a:t> zobowiązuje się także, że w przyszłości nie będzie występował o uzyskanie takiego dofinansowania do instalacji wykonanej w ramach niniejszego projektu np. z programu „Czyste powietrze” czy „Mój prąd”. 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xmlns="" val="197569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3"/>
          <p:cNvSpPr>
            <a:spLocks noGrp="1"/>
          </p:cNvSpPr>
          <p:nvPr>
            <p:ph type="title"/>
          </p:nvPr>
        </p:nvSpPr>
        <p:spPr>
          <a:xfrm>
            <a:off x="1014413" y="260350"/>
            <a:ext cx="8229600" cy="633413"/>
          </a:xfrm>
        </p:spPr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</a:rPr>
              <a:t/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r>
              <a:rPr lang="pl-PL" altLang="pl-PL" sz="2800" b="1" dirty="0">
                <a:solidFill>
                  <a:srgbClr val="0070C0"/>
                </a:solidFill>
              </a:rPr>
              <a:t>„Odnawialne źródła energii w Mieście Suwałki”</a:t>
            </a: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0" y="1341438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41438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/>
              <a:t>Obowiązki </a:t>
            </a:r>
            <a:r>
              <a:rPr lang="pl-PL" sz="2000" b="1" dirty="0" err="1" smtClean="0"/>
              <a:t>Grantobiorcy</a:t>
            </a:r>
            <a:r>
              <a:rPr lang="pl-PL" sz="2000" b="1" dirty="0" smtClean="0"/>
              <a:t> w okresie trwałości</a:t>
            </a:r>
            <a:endParaRPr lang="pl-PL" sz="2000" b="1" dirty="0">
              <a:solidFill>
                <a:srgbClr val="0070C0"/>
              </a:solidFill>
            </a:endParaRPr>
          </a:p>
        </p:txBody>
      </p:sp>
      <p:pic>
        <p:nvPicPr>
          <p:cNvPr id="3077" name="Picture 7" descr="suwalki_herb_du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60350"/>
            <a:ext cx="803275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pole tekstowe 1"/>
          <p:cNvSpPr txBox="1"/>
          <p:nvPr/>
        </p:nvSpPr>
        <p:spPr>
          <a:xfrm>
            <a:off x="323528" y="1889127"/>
            <a:ext cx="856895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Użytkowanie instalacji OZE zgodnie z przeznaczeniem.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Serwisowanie.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Ubezpieczenie.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/>
              <a:t>Pokrywanie wszelkich kosztów </a:t>
            </a:r>
            <a:r>
              <a:rPr lang="pl-PL" sz="1600" dirty="0" smtClean="0"/>
              <a:t>napraw.</a:t>
            </a:r>
            <a:endParaRPr lang="pl-P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 smtClean="0"/>
              <a:t>Przekazywanie miastu informacji o ilości wyprodukowanej energii elektrycznej nie rzadziej niż raz do roku.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Zapewnienie miastu, UMWP, KAS, KE, dostępu do każdego elementu instalacji oraz dokumentacji związanej z wyborem Wykonawcy i realizacją inwestycji.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Przechowywanie całej dokumentacji.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Zgłaszanie miastu wszelkich przypadków uszkodzenia, wadliwego funkcjonowania, zniszczenia.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Zakaz modyfikacji, przeprojektowywania, przebudowy, przerabiania, zmian konstrukcyjnych.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Poddanie się kontroli.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Realizacji promocji projektu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 smtClean="0"/>
          </a:p>
          <a:p>
            <a:endParaRPr lang="pl-PL" dirty="0"/>
          </a:p>
        </p:txBody>
      </p:sp>
      <p:pic>
        <p:nvPicPr>
          <p:cNvPr id="8" name="Picture 2" descr="C:\Users\bczekajlo\Downloads\6_b_logotypy_EFRR_kolor_07_08_201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23528" y="6136659"/>
            <a:ext cx="8229600" cy="7148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7569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3"/>
          <p:cNvSpPr>
            <a:spLocks noGrp="1"/>
          </p:cNvSpPr>
          <p:nvPr>
            <p:ph type="title"/>
          </p:nvPr>
        </p:nvSpPr>
        <p:spPr>
          <a:xfrm>
            <a:off x="1014413" y="260350"/>
            <a:ext cx="8229600" cy="633413"/>
          </a:xfrm>
        </p:spPr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</a:rPr>
              <a:t/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r>
              <a:rPr lang="pl-PL" altLang="pl-PL" sz="2800" b="1" dirty="0">
                <a:solidFill>
                  <a:srgbClr val="0070C0"/>
                </a:solidFill>
              </a:rPr>
              <a:t>„Odnawialne źródła energii w Mieście Suwałki”</a:t>
            </a: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0" y="1341438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41438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rgbClr val="0070C0"/>
                </a:solidFill>
              </a:rPr>
              <a:t>Realizacja promocji projektu przez </a:t>
            </a:r>
            <a:r>
              <a:rPr lang="pl-PL" sz="2000" b="1" dirty="0" err="1" smtClean="0">
                <a:solidFill>
                  <a:srgbClr val="0070C0"/>
                </a:solidFill>
              </a:rPr>
              <a:t>Grantobircę</a:t>
            </a:r>
            <a:endParaRPr lang="pl-PL" sz="2000" b="1" dirty="0">
              <a:solidFill>
                <a:srgbClr val="0070C0"/>
              </a:solidFill>
            </a:endParaRPr>
          </a:p>
        </p:txBody>
      </p:sp>
      <p:pic>
        <p:nvPicPr>
          <p:cNvPr id="3077" name="Picture 7" descr="suwalki_herb_du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60350"/>
            <a:ext cx="803275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pole tekstowe 1"/>
          <p:cNvSpPr txBox="1"/>
          <p:nvPr/>
        </p:nvSpPr>
        <p:spPr>
          <a:xfrm>
            <a:off x="323528" y="1889127"/>
            <a:ext cx="856895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 smtClean="0"/>
          </a:p>
          <a:p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683568" y="2348880"/>
            <a:ext cx="741682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pPr algn="ctr"/>
            <a:r>
              <a:rPr lang="pl-PL" sz="2800" dirty="0" smtClean="0"/>
              <a:t>Umieszczenie na widocznym</a:t>
            </a:r>
            <a:r>
              <a:rPr lang="pl-PL" sz="2800" i="1" dirty="0" smtClean="0"/>
              <a:t> </a:t>
            </a:r>
            <a:r>
              <a:rPr lang="pl-PL" sz="2800" dirty="0" smtClean="0"/>
              <a:t>elemencie instalacji fotowoltaicznej lub instalacji kolektorów słonecznych </a:t>
            </a:r>
            <a:r>
              <a:rPr lang="pl-PL" sz="2800" b="1" dirty="0" smtClean="0"/>
              <a:t>naklejki promującej </a:t>
            </a:r>
            <a:r>
              <a:rPr lang="pl-PL" sz="2800" dirty="0" smtClean="0"/>
              <a:t>projekt, która zostanie przekazana przez </a:t>
            </a:r>
            <a:r>
              <a:rPr lang="pl-PL" sz="2800" dirty="0" err="1" smtClean="0"/>
              <a:t>Grantodawcę</a:t>
            </a:r>
            <a:r>
              <a:rPr lang="pl-PL" sz="2800" dirty="0" smtClean="0"/>
              <a:t>.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10" name="Picture 2" descr="C:\Users\bczekajlo\Downloads\6_b_logotypy_EFRR_kolor_07_08_201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95536" y="5229200"/>
            <a:ext cx="8229600" cy="7148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7569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</a:rPr>
              <a:t>„</a:t>
            </a:r>
            <a:r>
              <a:rPr lang="pl-PL" altLang="pl-PL" sz="2800" b="1" dirty="0">
                <a:solidFill>
                  <a:srgbClr val="0070C0"/>
                </a:solidFill>
              </a:rPr>
              <a:t>Odnawialne źródła energii w Mieście Suwałki”</a:t>
            </a: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Prostokąt 18"/>
          <p:cNvSpPr/>
          <p:nvPr/>
        </p:nvSpPr>
        <p:spPr>
          <a:xfrm>
            <a:off x="0" y="1341438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41438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rgbClr val="0070C0"/>
                </a:solidFill>
              </a:rPr>
              <a:t>Etapy realizacji projektu grantowego – etap I </a:t>
            </a:r>
            <a:endParaRPr lang="pl-PL" sz="2000" b="1" dirty="0">
              <a:solidFill>
                <a:srgbClr val="0070C0"/>
              </a:solidFill>
            </a:endParaRPr>
          </a:p>
        </p:txBody>
      </p:sp>
      <p:pic>
        <p:nvPicPr>
          <p:cNvPr id="3077" name="Picture 7" descr="suwalki_herb_duz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388" y="260350"/>
            <a:ext cx="803275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996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</a:rPr>
              <a:t>„</a:t>
            </a:r>
            <a:r>
              <a:rPr lang="pl-PL" altLang="pl-PL" sz="2800" b="1" dirty="0">
                <a:solidFill>
                  <a:srgbClr val="0070C0"/>
                </a:solidFill>
              </a:rPr>
              <a:t>Odnawialne źródła energii w Mieście Suwałki”</a:t>
            </a: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910283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Prostokąt 18"/>
          <p:cNvSpPr/>
          <p:nvPr/>
        </p:nvSpPr>
        <p:spPr>
          <a:xfrm>
            <a:off x="0" y="1341438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41438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rgbClr val="0070C0"/>
                </a:solidFill>
              </a:rPr>
              <a:t>Etapy realizacji projektu grantowego – etap II</a:t>
            </a:r>
            <a:endParaRPr lang="pl-PL" sz="2000" b="1" dirty="0">
              <a:solidFill>
                <a:srgbClr val="0070C0"/>
              </a:solidFill>
            </a:endParaRPr>
          </a:p>
        </p:txBody>
      </p:sp>
      <p:pic>
        <p:nvPicPr>
          <p:cNvPr id="3077" name="Picture 7" descr="suwalki_herb_duz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388" y="260350"/>
            <a:ext cx="803275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996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</a:rPr>
              <a:t>„</a:t>
            </a:r>
            <a:r>
              <a:rPr lang="pl-PL" altLang="pl-PL" sz="2800" b="1" dirty="0">
                <a:solidFill>
                  <a:srgbClr val="0070C0"/>
                </a:solidFill>
              </a:rPr>
              <a:t>Odnawialne źródła energii w Mieście Suwałki”</a:t>
            </a: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422340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Prostokąt 18"/>
          <p:cNvSpPr/>
          <p:nvPr/>
        </p:nvSpPr>
        <p:spPr>
          <a:xfrm>
            <a:off x="0" y="1341438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41438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rgbClr val="0070C0"/>
                </a:solidFill>
              </a:rPr>
              <a:t>Etapy realizacji projektu grantowego – etap III </a:t>
            </a:r>
            <a:endParaRPr lang="pl-PL" sz="2000" b="1" dirty="0">
              <a:solidFill>
                <a:srgbClr val="0070C0"/>
              </a:solidFill>
            </a:endParaRPr>
          </a:p>
        </p:txBody>
      </p:sp>
      <p:pic>
        <p:nvPicPr>
          <p:cNvPr id="3077" name="Picture 7" descr="suwalki_herb_duz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388" y="260350"/>
            <a:ext cx="803275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996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3"/>
          <p:cNvSpPr>
            <a:spLocks noGrp="1"/>
          </p:cNvSpPr>
          <p:nvPr>
            <p:ph type="title"/>
          </p:nvPr>
        </p:nvSpPr>
        <p:spPr>
          <a:xfrm>
            <a:off x="1014413" y="260350"/>
            <a:ext cx="8229600" cy="633413"/>
          </a:xfrm>
        </p:spPr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</a:rPr>
              <a:t/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r>
              <a:rPr lang="pl-PL" altLang="pl-PL" sz="2800" b="1" dirty="0">
                <a:solidFill>
                  <a:srgbClr val="0070C0"/>
                </a:solidFill>
              </a:rPr>
              <a:t>„Odnawialne źródła energii w Mieście Suwałki”</a:t>
            </a: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0" y="1341438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41438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rgbClr val="0070C0"/>
                </a:solidFill>
              </a:rPr>
              <a:t>Wniosek o udzielenie grantu</a:t>
            </a:r>
            <a:endParaRPr lang="pl-PL" sz="2000" b="1" dirty="0">
              <a:solidFill>
                <a:srgbClr val="0070C0"/>
              </a:solidFill>
            </a:endParaRPr>
          </a:p>
        </p:txBody>
      </p:sp>
      <p:pic>
        <p:nvPicPr>
          <p:cNvPr id="3077" name="Picture 7" descr="suwalki_herb_du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60350"/>
            <a:ext cx="803275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pole tekstowe 1"/>
          <p:cNvSpPr txBox="1"/>
          <p:nvPr/>
        </p:nvSpPr>
        <p:spPr>
          <a:xfrm>
            <a:off x="323528" y="1889127"/>
            <a:ext cx="856895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 smtClean="0"/>
          </a:p>
          <a:p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683568" y="2348880"/>
            <a:ext cx="74168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dirty="0" smtClean="0"/>
              <a:t>Do wniosku należy obligatoryjnie dołączyć :</a:t>
            </a:r>
          </a:p>
          <a:p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 3 oferty wraz z zapytaniami ofertowymi 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 kopię umowę z wykonawcą za okazaniem oryginału umowy z wykonawcą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10" name="Picture 2" descr="C:\Users\bczekajlo\Downloads\6_b_logotypy_EFRR_kolor_07_08_201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95536" y="5229200"/>
            <a:ext cx="8229600" cy="7148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7569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3"/>
          <p:cNvSpPr>
            <a:spLocks noGrp="1"/>
          </p:cNvSpPr>
          <p:nvPr>
            <p:ph type="title"/>
          </p:nvPr>
        </p:nvSpPr>
        <p:spPr>
          <a:xfrm>
            <a:off x="1014413" y="260350"/>
            <a:ext cx="8229600" cy="633413"/>
          </a:xfrm>
        </p:spPr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</a:rPr>
              <a:t>„</a:t>
            </a:r>
            <a:r>
              <a:rPr lang="pl-PL" altLang="pl-PL" sz="2800" b="1" dirty="0">
                <a:solidFill>
                  <a:srgbClr val="0070C0"/>
                </a:solidFill>
              </a:rPr>
              <a:t>Odnawialne źródła energii w Mieście Suwałki”</a:t>
            </a: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0" y="1341438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41438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rgbClr val="0070C0"/>
                </a:solidFill>
              </a:rPr>
              <a:t>Wniosek o płatność</a:t>
            </a:r>
            <a:endParaRPr lang="pl-PL" sz="2000" b="1" dirty="0">
              <a:solidFill>
                <a:srgbClr val="0070C0"/>
              </a:solidFill>
            </a:endParaRPr>
          </a:p>
        </p:txBody>
      </p:sp>
      <p:pic>
        <p:nvPicPr>
          <p:cNvPr id="3077" name="Picture 7" descr="suwalki_herb_du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60350"/>
            <a:ext cx="803275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pole tekstowe 1"/>
          <p:cNvSpPr txBox="1"/>
          <p:nvPr/>
        </p:nvSpPr>
        <p:spPr>
          <a:xfrm>
            <a:off x="323528" y="1889127"/>
            <a:ext cx="856895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 smtClean="0"/>
          </a:p>
          <a:p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683568" y="1916832"/>
            <a:ext cx="792088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 smtClean="0"/>
              <a:t>Do wniosku o płatność należy obligatoryjnie dołączyć :</a:t>
            </a:r>
          </a:p>
          <a:p>
            <a:endParaRPr lang="pl-PL" sz="1400" dirty="0" smtClean="0"/>
          </a:p>
          <a:p>
            <a:pPr lvl="0"/>
            <a:r>
              <a:rPr lang="pl-PL" sz="1400" dirty="0" smtClean="0"/>
              <a:t> - kopia poprawnie wystawionej i </a:t>
            </a:r>
            <a:r>
              <a:rPr lang="pl-PL" sz="1400" b="1" dirty="0" smtClean="0"/>
              <a:t>zapłaconej (potwierdzenie zapłaty)</a:t>
            </a:r>
            <a:r>
              <a:rPr lang="pl-PL" sz="1400" dirty="0" smtClean="0"/>
              <a:t> faktury VAT wystawionej przez Wykonawcę. Faktura VAT dołączona do Wniosku o wypłatę Grantu </a:t>
            </a:r>
            <a:r>
              <a:rPr lang="pl-PL" sz="1400" b="1" dirty="0" smtClean="0"/>
              <a:t>może obejmować jedynie koszty kwalifikowane</a:t>
            </a:r>
          </a:p>
          <a:p>
            <a:pPr lvl="0"/>
            <a:endParaRPr lang="pl-PL" sz="1400" dirty="0" smtClean="0"/>
          </a:p>
          <a:p>
            <a:pPr lvl="0">
              <a:buFontTx/>
              <a:buChar char="-"/>
            </a:pPr>
            <a:r>
              <a:rPr lang="pl-PL" sz="1400" dirty="0" smtClean="0"/>
              <a:t>kopia protokołu odbioru instalacji, podpisanego przez </a:t>
            </a:r>
            <a:r>
              <a:rPr lang="pl-PL" sz="1400" dirty="0" err="1" smtClean="0"/>
              <a:t>Grantobiorcę</a:t>
            </a:r>
            <a:r>
              <a:rPr lang="pl-PL" sz="1400" dirty="0" smtClean="0"/>
              <a:t>, Inspektora nadzoru inwestorskiego oraz Wykonawcę.  </a:t>
            </a:r>
          </a:p>
          <a:p>
            <a:pPr lvl="0">
              <a:buFontTx/>
              <a:buChar char="-"/>
            </a:pPr>
            <a:endParaRPr lang="pl-PL" sz="1400" dirty="0" smtClean="0"/>
          </a:p>
          <a:p>
            <a:pPr lvl="0">
              <a:buFontTx/>
              <a:buChar char="-"/>
            </a:pPr>
            <a:r>
              <a:rPr lang="pl-PL" sz="1400" dirty="0" smtClean="0"/>
              <a:t>kopia kosztorysu powykonawczego, </a:t>
            </a:r>
          </a:p>
          <a:p>
            <a:pPr lvl="0">
              <a:buFontTx/>
              <a:buChar char="-"/>
            </a:pPr>
            <a:endParaRPr lang="pl-PL" sz="1400" dirty="0" smtClean="0"/>
          </a:p>
          <a:p>
            <a:pPr lvl="0">
              <a:buFontTx/>
              <a:buChar char="-"/>
            </a:pPr>
            <a:r>
              <a:rPr lang="pl-PL" sz="1400" b="1" dirty="0" smtClean="0"/>
              <a:t>kopii podpisanego i wypełnionego wniosku o zgłoszenie przyłączenia </a:t>
            </a:r>
            <a:r>
              <a:rPr lang="pl-PL" sz="1400" b="1" dirty="0" err="1" smtClean="0"/>
              <a:t>mikroinstalacji</a:t>
            </a:r>
            <a:r>
              <a:rPr lang="pl-PL" sz="1400" b="1" dirty="0" smtClean="0"/>
              <a:t> </a:t>
            </a:r>
            <a:r>
              <a:rPr lang="pl-PL" sz="1400" dirty="0" smtClean="0"/>
              <a:t>do Operatora Systemu Dystrybucyjnego</a:t>
            </a:r>
          </a:p>
          <a:p>
            <a:pPr lvl="0">
              <a:buFontTx/>
              <a:buChar char="-"/>
            </a:pPr>
            <a:endParaRPr lang="pl-PL" sz="1400" dirty="0" smtClean="0"/>
          </a:p>
          <a:p>
            <a:pPr lvl="0"/>
            <a:r>
              <a:rPr lang="pl-PL" sz="1400" dirty="0" smtClean="0"/>
              <a:t>- oryginały oświadczeń podpisanych przez </a:t>
            </a:r>
            <a:r>
              <a:rPr lang="pl-PL" sz="1400" dirty="0" err="1" smtClean="0"/>
              <a:t>Grantobiorcę</a:t>
            </a:r>
            <a:r>
              <a:rPr lang="pl-PL" sz="1400" dirty="0" smtClean="0"/>
              <a:t> w zakresie poniesienia  wydatków  w  sposób oszczędny, tzn. niezawyżony w stosunku do  średnich cen i stawek rynkowych i spełniający wymogi uzyskiwania najlepszych efektów z danych nakładów oraz braku wystąpienia podwójnego dofinansowania wydatków.</a:t>
            </a:r>
          </a:p>
          <a:p>
            <a:pPr>
              <a:buFontTx/>
              <a:buChar char="-"/>
            </a:pP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10" name="Picture 2" descr="C:\Users\bczekajlo\Downloads\6_b_logotypy_EFRR_kolor_07_08_201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95536" y="5805264"/>
            <a:ext cx="8229600" cy="7148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7569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3"/>
          <p:cNvSpPr>
            <a:spLocks noGrp="1"/>
          </p:cNvSpPr>
          <p:nvPr>
            <p:ph type="title"/>
          </p:nvPr>
        </p:nvSpPr>
        <p:spPr>
          <a:xfrm>
            <a:off x="1014413" y="260350"/>
            <a:ext cx="8229600" cy="633413"/>
          </a:xfrm>
        </p:spPr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</a:rPr>
              <a:t/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r>
              <a:rPr lang="pl-PL" altLang="pl-PL" sz="2800" b="1" dirty="0">
                <a:solidFill>
                  <a:srgbClr val="0070C0"/>
                </a:solidFill>
              </a:rPr>
              <a:t>„Odnawialne źródła energii w Mieście Suwałki”</a:t>
            </a: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0" y="1341438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41438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rgbClr val="0070C0"/>
                </a:solidFill>
              </a:rPr>
              <a:t>Przybliżony harmonogram Etap II - realizacja</a:t>
            </a:r>
            <a:endParaRPr lang="pl-PL" sz="2000" b="1" dirty="0">
              <a:solidFill>
                <a:srgbClr val="0070C0"/>
              </a:solidFill>
            </a:endParaRPr>
          </a:p>
        </p:txBody>
      </p:sp>
      <p:pic>
        <p:nvPicPr>
          <p:cNvPr id="3077" name="Picture 7" descr="suwalki_herb_du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60350"/>
            <a:ext cx="803275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pole tekstowe 1"/>
          <p:cNvSpPr txBox="1"/>
          <p:nvPr/>
        </p:nvSpPr>
        <p:spPr>
          <a:xfrm>
            <a:off x="323528" y="1889126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46951729"/>
              </p:ext>
            </p:extLst>
          </p:nvPr>
        </p:nvGraphicFramePr>
        <p:xfrm>
          <a:off x="179388" y="1889126"/>
          <a:ext cx="8785100" cy="48522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0609">
                  <a:extLst>
                    <a:ext uri="{9D8B030D-6E8A-4147-A177-3AD203B41FA5}">
                      <a16:colId xmlns:a16="http://schemas.microsoft.com/office/drawing/2014/main" xmlns="" val="3872798497"/>
                    </a:ext>
                  </a:extLst>
                </a:gridCol>
                <a:gridCol w="5538104">
                  <a:extLst>
                    <a:ext uri="{9D8B030D-6E8A-4147-A177-3AD203B41FA5}">
                      <a16:colId xmlns:a16="http://schemas.microsoft.com/office/drawing/2014/main" xmlns="" val="4252120915"/>
                    </a:ext>
                  </a:extLst>
                </a:gridCol>
                <a:gridCol w="2766387">
                  <a:extLst>
                    <a:ext uri="{9D8B030D-6E8A-4147-A177-3AD203B41FA5}">
                      <a16:colId xmlns:a16="http://schemas.microsoft.com/office/drawing/2014/main" xmlns="" val="574687229"/>
                    </a:ext>
                  </a:extLst>
                </a:gridCol>
              </a:tblGrid>
              <a:tr h="3418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Lp. 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Działanie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Termin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26156241"/>
                  </a:ext>
                </a:extLst>
              </a:tr>
              <a:tr h="6837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1.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Zawarcie umowy </a:t>
                      </a:r>
                      <a:r>
                        <a:rPr lang="pl-PL" sz="1200" dirty="0" err="1">
                          <a:effectLst/>
                        </a:rPr>
                        <a:t>Grantobiorcy</a:t>
                      </a:r>
                      <a:r>
                        <a:rPr lang="pl-PL" sz="1200" dirty="0">
                          <a:effectLst/>
                        </a:rPr>
                        <a:t> (mieszkańca)  z </a:t>
                      </a:r>
                      <a:r>
                        <a:rPr lang="pl-PL" sz="1200" dirty="0" err="1">
                          <a:effectLst/>
                        </a:rPr>
                        <a:t>Grantodawcą</a:t>
                      </a:r>
                      <a:r>
                        <a:rPr lang="pl-PL" sz="1200" dirty="0">
                          <a:effectLst/>
                        </a:rPr>
                        <a:t> (Miasto Suwałki) </a:t>
                      </a:r>
                      <a:endParaRPr lang="pl-PL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</a:rPr>
                        <a:t>sierpień- wrzesień 2021</a:t>
                      </a:r>
                      <a:endParaRPr lang="pl-PL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68790823"/>
                  </a:ext>
                </a:extLst>
              </a:tr>
              <a:tr h="21173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2.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200" dirty="0">
                          <a:effectLst/>
                        </a:rPr>
                        <a:t>Przeprowadzenie badania rynku przez </a:t>
                      </a:r>
                      <a:r>
                        <a:rPr lang="pl-PL" sz="1200" dirty="0" err="1">
                          <a:effectLst/>
                        </a:rPr>
                        <a:t>Grantobiorcę</a:t>
                      </a:r>
                      <a:r>
                        <a:rPr lang="pl-PL" sz="1200" dirty="0" smtClean="0">
                          <a:effectLst/>
                        </a:rPr>
                        <a:t>,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1200" dirty="0" smtClean="0">
                          <a:effectLst/>
                        </a:rPr>
                        <a:t> 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200" dirty="0" smtClean="0">
                          <a:effectLst/>
                        </a:rPr>
                        <a:t>Zawarcie </a:t>
                      </a:r>
                      <a:r>
                        <a:rPr lang="pl-PL" sz="1200" dirty="0">
                          <a:effectLst/>
                        </a:rPr>
                        <a:t>umowy z wykonawcą przez </a:t>
                      </a:r>
                      <a:r>
                        <a:rPr lang="pl-PL" sz="1200" dirty="0" err="1" smtClean="0">
                          <a:effectLst/>
                        </a:rPr>
                        <a:t>Grantobiorcę</a:t>
                      </a:r>
                      <a:r>
                        <a:rPr lang="pl-PL" sz="1200" dirty="0" smtClean="0">
                          <a:effectLst/>
                        </a:rPr>
                        <a:t>,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pl-PL" sz="1200" dirty="0" smtClean="0">
                        <a:effectLst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200" dirty="0" smtClean="0">
                          <a:effectLst/>
                        </a:rPr>
                        <a:t>Złożenie </a:t>
                      </a:r>
                      <a:r>
                        <a:rPr lang="pl-PL" sz="1200" dirty="0">
                          <a:effectLst/>
                        </a:rPr>
                        <a:t>do Urzędu Miejskiego w Suwałkach  Wniosku o udzielenie grantu wraz z wymaganymi załącznikami </a:t>
                      </a:r>
                      <a:endParaRPr lang="pl-PL" sz="1200" dirty="0" smtClean="0">
                        <a:effectLst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pl-PL" sz="1200" dirty="0" smtClean="0">
                        <a:effectLst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200" dirty="0" smtClean="0">
                          <a:effectLst/>
                        </a:rPr>
                        <a:t>Wykonanie </a:t>
                      </a:r>
                      <a:r>
                        <a:rPr lang="pl-PL" sz="1200" dirty="0">
                          <a:effectLst/>
                        </a:rPr>
                        <a:t>inwestycji i podpisanie protokołu odbioru  </a:t>
                      </a:r>
                      <a:r>
                        <a:rPr lang="pl-PL" sz="1200" dirty="0" smtClean="0">
                          <a:effectLst/>
                        </a:rPr>
                        <a:t>(odbiór </a:t>
                      </a:r>
                      <a:r>
                        <a:rPr lang="pl-PL" sz="1200" dirty="0">
                          <a:effectLst/>
                        </a:rPr>
                        <a:t>instalacji przez inspektora nadzoru wyznaczonego przez Miasto Suwałki)</a:t>
                      </a:r>
                      <a:endParaRPr lang="pl-PL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120 dni kalendarzowych od podpisania umowy </a:t>
                      </a:r>
                      <a:r>
                        <a:rPr lang="pl-PL" sz="1200" dirty="0" smtClean="0">
                          <a:effectLst/>
                        </a:rPr>
                        <a:t>powierzenia</a:t>
                      </a:r>
                      <a:r>
                        <a:rPr lang="pl-PL" sz="1200" baseline="0" dirty="0" smtClean="0">
                          <a:effectLst/>
                        </a:rPr>
                        <a:t> grantu</a:t>
                      </a:r>
                      <a:r>
                        <a:rPr lang="pl-PL" sz="1200" dirty="0" smtClean="0">
                          <a:effectLst/>
                        </a:rPr>
                        <a:t> </a:t>
                      </a:r>
                      <a:endParaRPr lang="pl-PL" sz="105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</a:rPr>
                        <a:t>III </a:t>
                      </a:r>
                      <a:r>
                        <a:rPr lang="pl-PL" sz="1200" dirty="0">
                          <a:effectLst/>
                        </a:rPr>
                        <a:t>kwartał 2021</a:t>
                      </a:r>
                      <a:endParaRPr lang="pl-PL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93958536"/>
                  </a:ext>
                </a:extLst>
              </a:tr>
              <a:tr h="6837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3.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Złożenie do Urzędu Miejskiego w Suwałkach </a:t>
                      </a:r>
                      <a:r>
                        <a:rPr lang="pl-PL" sz="1200" dirty="0" smtClean="0">
                          <a:effectLst/>
                        </a:rPr>
                        <a:t>przez mieszkańców Wniosku </a:t>
                      </a:r>
                      <a:r>
                        <a:rPr lang="pl-PL" sz="1200" dirty="0">
                          <a:effectLst/>
                        </a:rPr>
                        <a:t>o płatność wraz z wymaganymi załącznikami</a:t>
                      </a:r>
                      <a:endParaRPr lang="pl-PL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14 dni kalendarzowych  od podpisania protokołu odbioru </a:t>
                      </a:r>
                      <a:endParaRPr lang="pl-PL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08828900"/>
                  </a:ext>
                </a:extLst>
              </a:tr>
              <a:tr h="10255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4.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Złożenie przez Miasto Suwałki wniosku o płatność do IZ RPOWP i uzyskanie refundacji kwoty dofinansowanie od wydatków poniesionych przez </a:t>
                      </a:r>
                      <a:r>
                        <a:rPr lang="pl-PL" sz="1200" dirty="0" err="1">
                          <a:effectLst/>
                        </a:rPr>
                        <a:t>Grantobiorców</a:t>
                      </a:r>
                      <a:r>
                        <a:rPr lang="pl-PL" sz="1200" dirty="0">
                          <a:effectLst/>
                        </a:rPr>
                        <a:t> </a:t>
                      </a:r>
                      <a:endParaRPr lang="pl-PL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Sukcesywnie w miarę napływu wniosków </a:t>
                      </a:r>
                      <a:endParaRPr lang="pl-PL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36409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5392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</a:rPr>
              <a:t/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r>
              <a:rPr lang="pl-PL" altLang="pl-PL" sz="2800" b="1" dirty="0" smtClean="0">
                <a:solidFill>
                  <a:srgbClr val="0070C0"/>
                </a:solidFill>
              </a:rPr>
              <a:t>Projekt nr WND-RPPD.05.01.00-20-0873/20</a:t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r>
              <a:rPr lang="pl-PL" altLang="pl-PL" sz="2800" b="1" dirty="0" smtClean="0">
                <a:solidFill>
                  <a:srgbClr val="0070C0"/>
                </a:solidFill>
              </a:rPr>
              <a:t>„Odnawialne źródła energii w Mieście Suwałki”</a:t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sz="2000" dirty="0" smtClean="0">
                <a:solidFill>
                  <a:srgbClr val="0070C0"/>
                </a:solidFill>
              </a:rPr>
              <a:t>Projekt będzie realizowany w ramach </a:t>
            </a:r>
            <a:r>
              <a:rPr lang="pl-PL" sz="2000" i="1" dirty="0" smtClean="0">
                <a:solidFill>
                  <a:srgbClr val="0070C0"/>
                </a:solidFill>
              </a:rPr>
              <a:t>Regionalnego Programu Operacyjnego Województwa Podlaskiego na lata 2014-2020, w ramach Działania 5.1 Energetyka oparta na odnawialnych źródłach energii – Projekty grantowe</a:t>
            </a:r>
            <a:endParaRPr lang="pl-PL" sz="2000" dirty="0">
              <a:solidFill>
                <a:srgbClr val="0070C0"/>
              </a:solidFill>
            </a:endParaRPr>
          </a:p>
        </p:txBody>
      </p:sp>
      <p:pic>
        <p:nvPicPr>
          <p:cNvPr id="9" name="Picture 2" descr="C:\Users\bczekajlo\Downloads\6_b_logotypy_EFRR_kolor_07_08_2018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39552" y="5301208"/>
            <a:ext cx="8229600" cy="714375"/>
          </a:xfrm>
          <a:prstGeom prst="rect">
            <a:avLst/>
          </a:prstGeom>
          <a:noFill/>
        </p:spPr>
      </p:pic>
      <p:sp>
        <p:nvSpPr>
          <p:cNvPr id="19" name="Prostokąt 18"/>
          <p:cNvSpPr/>
          <p:nvPr/>
        </p:nvSpPr>
        <p:spPr>
          <a:xfrm>
            <a:off x="0" y="1341438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41438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rgbClr val="0070C0"/>
                </a:solidFill>
              </a:rPr>
              <a:t>Informacja o projekcie </a:t>
            </a:r>
            <a:endParaRPr lang="pl-PL" sz="2000" b="1" dirty="0">
              <a:solidFill>
                <a:srgbClr val="0070C0"/>
              </a:solidFill>
            </a:endParaRPr>
          </a:p>
        </p:txBody>
      </p:sp>
      <p:pic>
        <p:nvPicPr>
          <p:cNvPr id="3077" name="Picture 7" descr="suwalki_herb_duz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260350"/>
            <a:ext cx="803275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996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/>
          <p:nvPr/>
        </p:nvSpPr>
        <p:spPr>
          <a:xfrm>
            <a:off x="0" y="1352550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52550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endParaRPr lang="pl-PL" sz="2800" b="1" dirty="0">
              <a:solidFill>
                <a:srgbClr val="0070C0"/>
              </a:solidFill>
            </a:endParaRPr>
          </a:p>
        </p:txBody>
      </p:sp>
      <p:pic>
        <p:nvPicPr>
          <p:cNvPr id="24581" name="Picture 7" descr="suwalki_herb_du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800" y="188913"/>
            <a:ext cx="804863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Tytuł 3"/>
          <p:cNvSpPr txBox="1">
            <a:spLocks/>
          </p:cNvSpPr>
          <p:nvPr/>
        </p:nvSpPr>
        <p:spPr>
          <a:xfrm>
            <a:off x="250825" y="2924175"/>
            <a:ext cx="8734425" cy="6350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endParaRPr lang="pl-PL" sz="3200" b="1" dirty="0">
              <a:solidFill>
                <a:srgbClr val="0070C0"/>
              </a:solidFill>
              <a:latin typeface="Tw Cen M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  <a:latin typeface="Tw Cen MT"/>
                <a:ea typeface="+mj-ea"/>
                <a:cs typeface="+mj-cs"/>
              </a:rPr>
              <a:t>Dziękuję za uwagę.</a:t>
            </a:r>
            <a:endParaRPr lang="pl-PL" sz="3200" dirty="0">
              <a:latin typeface="+mj-lt"/>
              <a:ea typeface="+mj-ea"/>
              <a:cs typeface="+mj-cs"/>
            </a:endParaRPr>
          </a:p>
        </p:txBody>
      </p:sp>
      <p:pic>
        <p:nvPicPr>
          <p:cNvPr id="6" name="Picture 2" descr="C:\Users\bczekajlo\Downloads\6_b_logotypy_EFRR_kolor_07_08_201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95536" y="5229200"/>
            <a:ext cx="8229600" cy="7148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</a:rPr>
              <a:t/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3361928"/>
          </a:xfrm>
        </p:spPr>
        <p:txBody>
          <a:bodyPr/>
          <a:lstStyle/>
          <a:p>
            <a:r>
              <a:rPr lang="pl-PL" sz="2400" dirty="0" smtClean="0">
                <a:solidFill>
                  <a:srgbClr val="0070C0"/>
                </a:solidFill>
              </a:rPr>
              <a:t>Budżet projektu:</a:t>
            </a:r>
          </a:p>
          <a:p>
            <a:endParaRPr lang="pl-PL" sz="2400" dirty="0" smtClean="0">
              <a:solidFill>
                <a:srgbClr val="0070C0"/>
              </a:solidFill>
            </a:endParaRPr>
          </a:p>
          <a:p>
            <a:r>
              <a:rPr lang="pl-PL" sz="2400" dirty="0" smtClean="0">
                <a:solidFill>
                  <a:srgbClr val="0070C0"/>
                </a:solidFill>
              </a:rPr>
              <a:t>Wartość całkowita: 1.993.100,00 zł</a:t>
            </a:r>
          </a:p>
          <a:p>
            <a:r>
              <a:rPr lang="pl-PL" sz="2400" dirty="0" smtClean="0">
                <a:solidFill>
                  <a:srgbClr val="0070C0"/>
                </a:solidFill>
              </a:rPr>
              <a:t>Wartość wydatków </a:t>
            </a:r>
            <a:r>
              <a:rPr lang="pl-PL" sz="2400" dirty="0" err="1" smtClean="0">
                <a:solidFill>
                  <a:srgbClr val="0070C0"/>
                </a:solidFill>
              </a:rPr>
              <a:t>kwalifikowalnych</a:t>
            </a:r>
            <a:r>
              <a:rPr lang="pl-PL" sz="2400" dirty="0" smtClean="0">
                <a:solidFill>
                  <a:srgbClr val="0070C0"/>
                </a:solidFill>
              </a:rPr>
              <a:t>: 1.993.100,00 zł</a:t>
            </a:r>
          </a:p>
          <a:p>
            <a:r>
              <a:rPr lang="pl-PL" sz="2400" dirty="0" smtClean="0">
                <a:solidFill>
                  <a:srgbClr val="0070C0"/>
                </a:solidFill>
              </a:rPr>
              <a:t>Kwota dofinansowania 65%:  1.295.515,00 zł</a:t>
            </a:r>
          </a:p>
          <a:p>
            <a:endParaRPr lang="pl-PL" sz="2000" dirty="0">
              <a:solidFill>
                <a:srgbClr val="0070C0"/>
              </a:solidFill>
            </a:endParaRPr>
          </a:p>
        </p:txBody>
      </p:sp>
      <p:pic>
        <p:nvPicPr>
          <p:cNvPr id="9" name="Picture 2" descr="C:\Users\bczekajlo\Downloads\6_b_logotypy_EFRR_kolor_07_08_2018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39552" y="5301208"/>
            <a:ext cx="8229600" cy="714375"/>
          </a:xfrm>
          <a:prstGeom prst="rect">
            <a:avLst/>
          </a:prstGeom>
          <a:noFill/>
        </p:spPr>
      </p:pic>
      <p:sp>
        <p:nvSpPr>
          <p:cNvPr id="19" name="Prostokąt 18"/>
          <p:cNvSpPr/>
          <p:nvPr/>
        </p:nvSpPr>
        <p:spPr>
          <a:xfrm>
            <a:off x="0" y="1341438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41438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rgbClr val="0070C0"/>
                </a:solidFill>
              </a:rPr>
              <a:t>Informacja o projekcie </a:t>
            </a:r>
            <a:endParaRPr lang="pl-PL" sz="2000" b="1" dirty="0">
              <a:solidFill>
                <a:srgbClr val="0070C0"/>
              </a:solidFill>
            </a:endParaRPr>
          </a:p>
        </p:txBody>
      </p:sp>
      <p:pic>
        <p:nvPicPr>
          <p:cNvPr id="3077" name="Picture 7" descr="suwalki_herb_duz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260350"/>
            <a:ext cx="803275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Prostokąt 1"/>
          <p:cNvSpPr/>
          <p:nvPr/>
        </p:nvSpPr>
        <p:spPr>
          <a:xfrm>
            <a:off x="2195736" y="337920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b="1" dirty="0">
                <a:solidFill>
                  <a:srgbClr val="0070C0"/>
                </a:solidFill>
              </a:rPr>
              <a:t>„Odnawialne źródła energii w Mieście Suwałki”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5996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</a:rPr>
              <a:t/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3361928"/>
          </a:xfrm>
        </p:spPr>
        <p:txBody>
          <a:bodyPr/>
          <a:lstStyle/>
          <a:p>
            <a:endParaRPr lang="pl-PL" sz="2000" dirty="0" smtClean="0">
              <a:solidFill>
                <a:srgbClr val="0070C0"/>
              </a:solidFill>
            </a:endParaRPr>
          </a:p>
          <a:p>
            <a:endParaRPr lang="pl-PL" sz="2000" dirty="0" smtClean="0">
              <a:solidFill>
                <a:srgbClr val="0070C0"/>
              </a:solidFill>
            </a:endParaRPr>
          </a:p>
          <a:p>
            <a:r>
              <a:rPr lang="pl-PL" dirty="0" smtClean="0">
                <a:solidFill>
                  <a:srgbClr val="0070C0"/>
                </a:solidFill>
              </a:rPr>
              <a:t>Projekt obejmuje montaż instalacji fotowoltaicznej </a:t>
            </a:r>
            <a:br>
              <a:rPr lang="pl-PL" dirty="0" smtClean="0">
                <a:solidFill>
                  <a:srgbClr val="0070C0"/>
                </a:solidFill>
              </a:rPr>
            </a:br>
            <a:r>
              <a:rPr lang="pl-PL" dirty="0" smtClean="0">
                <a:solidFill>
                  <a:srgbClr val="0070C0"/>
                </a:solidFill>
              </a:rPr>
              <a:t>oraz kolektorów słonecznych</a:t>
            </a:r>
            <a:endParaRPr lang="pl-PL" dirty="0">
              <a:solidFill>
                <a:srgbClr val="0070C0"/>
              </a:solidFill>
            </a:endParaRPr>
          </a:p>
        </p:txBody>
      </p:sp>
      <p:pic>
        <p:nvPicPr>
          <p:cNvPr id="9" name="Picture 2" descr="C:\Users\bczekajlo\Downloads\6_b_logotypy_EFRR_kolor_07_08_2018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39552" y="5301208"/>
            <a:ext cx="8229600" cy="714375"/>
          </a:xfrm>
          <a:prstGeom prst="rect">
            <a:avLst/>
          </a:prstGeom>
          <a:noFill/>
        </p:spPr>
      </p:pic>
      <p:sp>
        <p:nvSpPr>
          <p:cNvPr id="19" name="Prostokąt 18"/>
          <p:cNvSpPr/>
          <p:nvPr/>
        </p:nvSpPr>
        <p:spPr>
          <a:xfrm>
            <a:off x="0" y="1341438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41438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rgbClr val="0070C0"/>
                </a:solidFill>
              </a:rPr>
              <a:t>Informacja o projekcie </a:t>
            </a:r>
            <a:endParaRPr lang="pl-PL" sz="2000" b="1" dirty="0">
              <a:solidFill>
                <a:srgbClr val="0070C0"/>
              </a:solidFill>
            </a:endParaRPr>
          </a:p>
        </p:txBody>
      </p:sp>
      <p:pic>
        <p:nvPicPr>
          <p:cNvPr id="3077" name="Picture 7" descr="suwalki_herb_duz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260350"/>
            <a:ext cx="803275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" name="Prostokąt 2"/>
          <p:cNvSpPr/>
          <p:nvPr/>
        </p:nvSpPr>
        <p:spPr>
          <a:xfrm>
            <a:off x="2195736" y="456997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b="1" dirty="0">
                <a:solidFill>
                  <a:srgbClr val="0070C0"/>
                </a:solidFill>
              </a:rPr>
              <a:t>„Odnawialne źródła energii w Mieście Suwałki”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5996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3"/>
          <p:cNvSpPr>
            <a:spLocks noGrp="1"/>
          </p:cNvSpPr>
          <p:nvPr>
            <p:ph type="title"/>
          </p:nvPr>
        </p:nvSpPr>
        <p:spPr>
          <a:xfrm>
            <a:off x="1014413" y="260350"/>
            <a:ext cx="8229600" cy="633413"/>
          </a:xfrm>
        </p:spPr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</a:rPr>
              <a:t/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r>
              <a:rPr lang="pl-PL" altLang="pl-PL" sz="2800" b="1" dirty="0">
                <a:solidFill>
                  <a:srgbClr val="0070C0"/>
                </a:solidFill>
              </a:rPr>
              <a:t>„Odnawialne źródła energii w Mieście Suwałki”</a:t>
            </a: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0" y="1341438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41438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rgbClr val="0070C0"/>
                </a:solidFill>
              </a:rPr>
              <a:t>Założenia</a:t>
            </a:r>
            <a:endParaRPr lang="pl-PL" sz="2000" b="1" dirty="0">
              <a:solidFill>
                <a:srgbClr val="0070C0"/>
              </a:solidFill>
            </a:endParaRPr>
          </a:p>
        </p:txBody>
      </p:sp>
      <p:pic>
        <p:nvPicPr>
          <p:cNvPr id="3077" name="Picture 7" descr="suwalki_herb_du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60350"/>
            <a:ext cx="803275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pole tekstowe 1"/>
          <p:cNvSpPr txBox="1"/>
          <p:nvPr/>
        </p:nvSpPr>
        <p:spPr>
          <a:xfrm>
            <a:off x="323528" y="1889126"/>
            <a:ext cx="85689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 budynku mieszkalnym, na którym będą instalowane panele fotowoltaiczne nie może być prowadzona działalność gospodarcza ani działalność rolnicza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dirty="0"/>
              <a:t>Energia elektryczna wytworzona w </a:t>
            </a:r>
            <a:r>
              <a:rPr lang="pl-PL" dirty="0" err="1"/>
              <a:t>mikroinstalacjach</a:t>
            </a:r>
            <a:r>
              <a:rPr lang="pl-PL" dirty="0"/>
              <a:t> OZE zainstalowanych </a:t>
            </a:r>
          </a:p>
          <a:p>
            <a:r>
              <a:rPr lang="pl-PL" dirty="0"/>
              <a:t>w ramach Projektu musi być używana </a:t>
            </a:r>
            <a:r>
              <a:rPr lang="pl-PL" b="1" dirty="0">
                <a:solidFill>
                  <a:srgbClr val="FF0000"/>
                </a:solidFill>
              </a:rPr>
              <a:t>wyłącznie na własne potrzeby gospodarstw </a:t>
            </a:r>
            <a:r>
              <a:rPr lang="pl-PL" b="1" dirty="0" smtClean="0">
                <a:solidFill>
                  <a:srgbClr val="FF0000"/>
                </a:solidFill>
              </a:rPr>
              <a:t>domowych.</a:t>
            </a:r>
          </a:p>
          <a:p>
            <a:endParaRPr lang="pl-PL" dirty="0"/>
          </a:p>
          <a:p>
            <a:r>
              <a:rPr lang="pl-PL" dirty="0"/>
              <a:t>Dach budynku mieszkalnego lub niemieszkalnego, na którym będą montowane panele fotowoltaiczne, nie może być pokryty eternitem (azbestem).</a:t>
            </a:r>
          </a:p>
          <a:p>
            <a:endParaRPr lang="pl-PL" dirty="0"/>
          </a:p>
        </p:txBody>
      </p:sp>
      <p:pic>
        <p:nvPicPr>
          <p:cNvPr id="8" name="Picture 2" descr="C:\Users\bczekajlo\Downloads\6_b_logotypy_EFRR_kolor_07_08_201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95536" y="5229200"/>
            <a:ext cx="8229600" cy="7148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996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3"/>
          <p:cNvSpPr>
            <a:spLocks noGrp="1"/>
          </p:cNvSpPr>
          <p:nvPr>
            <p:ph type="title"/>
          </p:nvPr>
        </p:nvSpPr>
        <p:spPr>
          <a:xfrm>
            <a:off x="1014413" y="260350"/>
            <a:ext cx="8229600" cy="633413"/>
          </a:xfrm>
        </p:spPr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</a:rPr>
              <a:t/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r>
              <a:rPr lang="pl-PL" altLang="pl-PL" sz="2800" b="1" dirty="0" smtClean="0">
                <a:solidFill>
                  <a:srgbClr val="0070C0"/>
                </a:solidFill>
              </a:rPr>
              <a:t/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0" y="1341438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41438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rgbClr val="0070C0"/>
                </a:solidFill>
              </a:rPr>
              <a:t>Założenia</a:t>
            </a:r>
            <a:endParaRPr lang="pl-PL" sz="2000" b="1" dirty="0">
              <a:solidFill>
                <a:srgbClr val="0070C0"/>
              </a:solidFill>
            </a:endParaRPr>
          </a:p>
        </p:txBody>
      </p:sp>
      <p:pic>
        <p:nvPicPr>
          <p:cNvPr id="3077" name="Picture 7" descr="suwalki_herb_du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60350"/>
            <a:ext cx="803275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" name="pole tekstowe 2"/>
          <p:cNvSpPr txBox="1"/>
          <p:nvPr/>
        </p:nvSpPr>
        <p:spPr>
          <a:xfrm>
            <a:off x="145997" y="1988840"/>
            <a:ext cx="88571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Montaż </a:t>
            </a:r>
            <a:r>
              <a:rPr lang="pl-PL" dirty="0"/>
              <a:t>instalacji OZE, z której wytworzona energia powinna być przeznaczona </a:t>
            </a:r>
            <a:r>
              <a:rPr lang="pl-PL" b="1" dirty="0"/>
              <a:t>wyłącznie na własne potrzeby mieszkańców </a:t>
            </a:r>
            <a:r>
              <a:rPr lang="pl-PL" dirty="0"/>
              <a:t>(</a:t>
            </a:r>
            <a:r>
              <a:rPr lang="pl-PL" dirty="0" err="1" smtClean="0"/>
              <a:t>Grantobiorców</a:t>
            </a:r>
            <a:r>
              <a:rPr lang="pl-PL" dirty="0" smtClean="0"/>
              <a:t>). </a:t>
            </a:r>
          </a:p>
          <a:p>
            <a:endParaRPr lang="pl-PL" dirty="0" smtClean="0"/>
          </a:p>
          <a:p>
            <a:r>
              <a:rPr lang="pl-PL" dirty="0" smtClean="0"/>
              <a:t>Moc instalacji fotowoltaicznej nie może przekraczać 120% całkowitej ilości energii elektrycznej pobranej z sieci energetycznej przez </a:t>
            </a:r>
            <a:r>
              <a:rPr lang="pl-PL" dirty="0" err="1" smtClean="0"/>
              <a:t>Grantobiorcę</a:t>
            </a:r>
            <a:r>
              <a:rPr lang="pl-PL" dirty="0" smtClean="0"/>
              <a:t> w tym samym okresie rozliczeniowym. </a:t>
            </a:r>
          </a:p>
          <a:p>
            <a:endParaRPr lang="pl-PL" dirty="0"/>
          </a:p>
          <a:p>
            <a:r>
              <a:rPr lang="pl-PL" b="1" dirty="0" smtClean="0"/>
              <a:t>Nie </a:t>
            </a:r>
            <a:r>
              <a:rPr lang="pl-PL" b="1" dirty="0"/>
              <a:t>jest dopuszczalne wykorzystanie energii na potrzeby prowadzonej działalności gospodarczej, w tym działalności rolniczej</a:t>
            </a:r>
            <a:r>
              <a:rPr lang="pl-PL" b="1" dirty="0" smtClean="0"/>
              <a:t>.</a:t>
            </a:r>
          </a:p>
          <a:p>
            <a:endParaRPr lang="pl-PL" dirty="0"/>
          </a:p>
          <a:p>
            <a:r>
              <a:rPr lang="pl-PL" b="1" dirty="0" smtClean="0"/>
              <a:t>Grant </a:t>
            </a:r>
            <a:r>
              <a:rPr lang="pl-PL" b="1" dirty="0"/>
              <a:t>przyznawany jest </a:t>
            </a:r>
            <a:r>
              <a:rPr lang="pl-PL" b="1" dirty="0" err="1"/>
              <a:t>Grantobiorcy</a:t>
            </a:r>
            <a:r>
              <a:rPr lang="pl-PL" b="1" dirty="0"/>
              <a:t> w formie refundacji kosztów </a:t>
            </a:r>
            <a:r>
              <a:rPr lang="pl-PL" b="1" dirty="0" smtClean="0"/>
              <a:t>poniesionych na montaż instalacji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8" name="Picture 2" descr="C:\Users\bczekajlo\Downloads\6_b_logotypy_EFRR_kolor_07_08_201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23528" y="5733256"/>
            <a:ext cx="8229600" cy="714890"/>
          </a:xfrm>
          <a:prstGeom prst="rect">
            <a:avLst/>
          </a:prstGeom>
          <a:noFill/>
        </p:spPr>
      </p:pic>
      <p:sp>
        <p:nvSpPr>
          <p:cNvPr id="9" name="Tytuł 3"/>
          <p:cNvSpPr txBox="1">
            <a:spLocks/>
          </p:cNvSpPr>
          <p:nvPr/>
        </p:nvSpPr>
        <p:spPr bwMode="auto">
          <a:xfrm>
            <a:off x="1166813" y="412750"/>
            <a:ext cx="8229600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l-PL" altLang="pl-PL" sz="2800" b="1">
                <a:solidFill>
                  <a:srgbClr val="0070C0"/>
                </a:solidFill>
              </a:rPr>
              <a:t>„Odnawialne źródła energii w Mieście Suwałki”</a:t>
            </a: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110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3"/>
          <p:cNvSpPr>
            <a:spLocks noGrp="1"/>
          </p:cNvSpPr>
          <p:nvPr>
            <p:ph type="title"/>
          </p:nvPr>
        </p:nvSpPr>
        <p:spPr>
          <a:xfrm>
            <a:off x="1014413" y="260350"/>
            <a:ext cx="8229600" cy="633413"/>
          </a:xfrm>
        </p:spPr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</a:rPr>
              <a:t/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r>
              <a:rPr lang="pl-PL" altLang="pl-PL" sz="2800" b="1" dirty="0">
                <a:solidFill>
                  <a:srgbClr val="0070C0"/>
                </a:solidFill>
              </a:rPr>
              <a:t>„Odnawialne źródła energii w Mieście Suwałki”</a:t>
            </a: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0" y="1341438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41438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rgbClr val="0070C0"/>
                </a:solidFill>
              </a:rPr>
              <a:t>Dofinansowanie instalacji OZE </a:t>
            </a:r>
            <a:endParaRPr lang="pl-PL" sz="2000" b="1" dirty="0">
              <a:solidFill>
                <a:srgbClr val="0070C0"/>
              </a:solidFill>
            </a:endParaRPr>
          </a:p>
        </p:txBody>
      </p:sp>
      <p:pic>
        <p:nvPicPr>
          <p:cNvPr id="3077" name="Picture 7" descr="suwalki_herb_du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60350"/>
            <a:ext cx="803275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pole tekstowe 1"/>
          <p:cNvSpPr txBox="1"/>
          <p:nvPr/>
        </p:nvSpPr>
        <p:spPr>
          <a:xfrm>
            <a:off x="323528" y="1931923"/>
            <a:ext cx="8568952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Dofinansowanie projektu </a:t>
            </a:r>
            <a:r>
              <a:rPr lang="pl-PL" dirty="0" smtClean="0"/>
              <a:t>– maksymalnie 65% wartości instalacji brutto, a wartość przekazanych środków w ramach grantu uzależniona będzie od mocy zainstalowanej instalacji OZE lub liczby osób w gospodarstwie domowym. </a:t>
            </a:r>
            <a:endParaRPr lang="pl-PL" dirty="0"/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Maksymalne koszty kwalifikowane:</a:t>
            </a:r>
            <a:endParaRPr lang="pl-PL" u="sng" dirty="0" smtClean="0"/>
          </a:p>
          <a:p>
            <a:pPr lvl="0"/>
            <a:r>
              <a:rPr lang="pl-PL" u="sng" dirty="0" smtClean="0"/>
              <a:t>Instalacja fotowoltaiczna: </a:t>
            </a:r>
            <a:endParaRPr lang="pl-PL" sz="1600" u="sng" dirty="0" smtClean="0"/>
          </a:p>
          <a:p>
            <a:r>
              <a:rPr lang="pl-PL" dirty="0" smtClean="0"/>
              <a:t>- o mocy do 5kWp – maksymalnie 7 000,00 zł za 1 </a:t>
            </a:r>
            <a:r>
              <a:rPr lang="pl-PL" dirty="0" err="1" smtClean="0"/>
              <a:t>kWp</a:t>
            </a:r>
            <a:r>
              <a:rPr lang="pl-PL" dirty="0" smtClean="0"/>
              <a:t>. </a:t>
            </a:r>
            <a:endParaRPr lang="pl-PL" sz="1600" dirty="0" smtClean="0"/>
          </a:p>
          <a:p>
            <a:pPr>
              <a:buFontTx/>
              <a:buChar char="-"/>
            </a:pPr>
            <a:r>
              <a:rPr lang="pl-PL" dirty="0" smtClean="0"/>
              <a:t> o mocy powyżej 5 </a:t>
            </a:r>
            <a:r>
              <a:rPr lang="pl-PL" dirty="0" err="1" smtClean="0"/>
              <a:t>kWp</a:t>
            </a:r>
            <a:r>
              <a:rPr lang="pl-PL" dirty="0" smtClean="0"/>
              <a:t> – maksymalne 6 000,00 zł za 1 </a:t>
            </a:r>
            <a:r>
              <a:rPr lang="pl-PL" dirty="0" err="1" smtClean="0"/>
              <a:t>kWp</a:t>
            </a:r>
            <a:r>
              <a:rPr lang="pl-PL" dirty="0" smtClean="0"/>
              <a:t>.</a:t>
            </a:r>
            <a:endParaRPr lang="pl-PL" sz="1600" dirty="0" smtClean="0"/>
          </a:p>
          <a:p>
            <a:endParaRPr lang="pl-PL" u="sng" dirty="0" smtClean="0"/>
          </a:p>
          <a:p>
            <a:r>
              <a:rPr lang="pl-PL" u="sng" dirty="0" smtClean="0"/>
              <a:t>Instalacja kolektorów słonecznych</a:t>
            </a:r>
            <a:r>
              <a:rPr lang="pl-PL" dirty="0" smtClean="0"/>
              <a:t>:</a:t>
            </a:r>
            <a:endParaRPr lang="pl-PL" sz="1600" dirty="0" smtClean="0"/>
          </a:p>
          <a:p>
            <a:r>
              <a:rPr lang="pl-PL" dirty="0" smtClean="0"/>
              <a:t>- dostosowana do potrzeb 1-3 osób – maksymalnie 18 000,00 zł.</a:t>
            </a:r>
            <a:endParaRPr lang="pl-PL" sz="1600" dirty="0" smtClean="0"/>
          </a:p>
          <a:p>
            <a:r>
              <a:rPr lang="pl-PL" dirty="0" smtClean="0"/>
              <a:t>- dostosowana do potrzeb 4-5 osób – maksymalnie 21 000,00 zł.</a:t>
            </a:r>
            <a:endParaRPr lang="pl-PL" sz="1600" dirty="0" smtClean="0"/>
          </a:p>
          <a:p>
            <a:pPr>
              <a:buFontTx/>
              <a:buChar char="-"/>
            </a:pPr>
            <a:r>
              <a:rPr lang="pl-PL" dirty="0" smtClean="0"/>
              <a:t>dostosowana do potrzeb 6 i więcej osób – maksymalnie 25 000,00 zł</a:t>
            </a:r>
          </a:p>
          <a:p>
            <a:endParaRPr lang="pl-PL" sz="1600" dirty="0" smtClean="0"/>
          </a:p>
          <a:p>
            <a:endParaRPr lang="pl-PL" dirty="0"/>
          </a:p>
          <a:p>
            <a:endParaRPr lang="pl-PL" b="1" dirty="0" smtClean="0"/>
          </a:p>
          <a:p>
            <a:endParaRPr lang="pl-PL" dirty="0"/>
          </a:p>
          <a:p>
            <a:endParaRPr lang="pl-PL" b="1" dirty="0" smtClean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8" name="Picture 2" descr="C:\Users\bczekajlo\Downloads\6_b_logotypy_EFRR_kolor_07_08_201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95536" y="5805264"/>
            <a:ext cx="8229600" cy="7148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404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3"/>
          <p:cNvSpPr>
            <a:spLocks noGrp="1"/>
          </p:cNvSpPr>
          <p:nvPr>
            <p:ph type="title"/>
          </p:nvPr>
        </p:nvSpPr>
        <p:spPr>
          <a:xfrm>
            <a:off x="1014413" y="260350"/>
            <a:ext cx="8229600" cy="633413"/>
          </a:xfrm>
        </p:spPr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</a:rPr>
              <a:t/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r>
              <a:rPr lang="pl-PL" altLang="pl-PL" sz="2800" b="1" dirty="0">
                <a:solidFill>
                  <a:srgbClr val="0070C0"/>
                </a:solidFill>
              </a:rPr>
              <a:t>„Odnawialne źródła energii w Mieście Suwałki”</a:t>
            </a: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0" y="1341438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41438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2000" b="1" dirty="0" smtClean="0">
                <a:solidFill>
                  <a:srgbClr val="0070C0"/>
                </a:solidFill>
              </a:rPr>
              <a:t>Koszty kwalifikowane</a:t>
            </a:r>
            <a:r>
              <a:rPr lang="pl-PL" sz="2000" dirty="0" smtClean="0"/>
              <a:t> </a:t>
            </a:r>
          </a:p>
        </p:txBody>
      </p:sp>
      <p:pic>
        <p:nvPicPr>
          <p:cNvPr id="3077" name="Picture 7" descr="suwalki_herb_du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60350"/>
            <a:ext cx="803275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pole tekstowe 1"/>
          <p:cNvSpPr txBox="1"/>
          <p:nvPr/>
        </p:nvSpPr>
        <p:spPr>
          <a:xfrm>
            <a:off x="323528" y="1889126"/>
            <a:ext cx="85689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Zakup i montaż instalacji</a:t>
            </a:r>
          </a:p>
          <a:p>
            <a:endParaRPr lang="pl-PL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Przyłączenie instalacji do sieci budynku</a:t>
            </a:r>
          </a:p>
          <a:p>
            <a:endParaRPr lang="pl-PL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Zakup urządzeń i oprogramowania do monitorowania produkcji energii</a:t>
            </a:r>
          </a:p>
          <a:p>
            <a:endParaRPr lang="pl-PL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pl-PL" dirty="0" smtClean="0"/>
              <a:t>Instalacja odgromowa dla paneli fotowoltaicznych (kosztem </a:t>
            </a:r>
            <a:r>
              <a:rPr lang="pl-PL" dirty="0" err="1" smtClean="0"/>
              <a:t>kwalifikowalnym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b="1" dirty="0" smtClean="0"/>
              <a:t>nie może być </a:t>
            </a:r>
            <a:r>
              <a:rPr lang="pl-PL" dirty="0" smtClean="0"/>
              <a:t>instalacja odgromowa całego budynku, na którym możliwy jest montaż systemu PV). </a:t>
            </a:r>
            <a:endParaRPr lang="pl-PL" sz="1600" dirty="0" smtClean="0"/>
          </a:p>
          <a:p>
            <a:pPr marL="285750" indent="-285750"/>
            <a:endParaRPr lang="pl-PL" dirty="0" smtClean="0"/>
          </a:p>
          <a:p>
            <a:pPr marL="285750" indent="-285750"/>
            <a:r>
              <a:rPr lang="pl-PL" b="1" dirty="0" smtClean="0">
                <a:solidFill>
                  <a:srgbClr val="FF0000"/>
                </a:solidFill>
              </a:rPr>
              <a:t>Koszty będzie można ponosić po zawarciu umowy o powierzenie grantu </a:t>
            </a:r>
          </a:p>
          <a:p>
            <a:pPr marL="285750" indent="-285750"/>
            <a:r>
              <a:rPr lang="pl-PL" b="1" dirty="0" smtClean="0">
                <a:solidFill>
                  <a:srgbClr val="FF0000"/>
                </a:solidFill>
              </a:rPr>
              <a:t>pomiędzy Grantobiorcą a miastem Suwałki. </a:t>
            </a:r>
          </a:p>
          <a:p>
            <a:pPr marL="285750" indent="-285750"/>
            <a:endParaRPr lang="pl-PL" dirty="0" smtClean="0"/>
          </a:p>
          <a:p>
            <a:pPr marL="285750" indent="-285750"/>
            <a:endParaRPr lang="pl-PL" dirty="0" smtClean="0"/>
          </a:p>
          <a:p>
            <a:pPr marL="285750" indent="-285750"/>
            <a:endParaRPr lang="pl-PL" dirty="0" smtClean="0"/>
          </a:p>
          <a:p>
            <a:endParaRPr lang="pl-PL" dirty="0"/>
          </a:p>
          <a:p>
            <a:endParaRPr lang="pl-PL" b="1" dirty="0" smtClean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8" name="Picture 2" descr="C:\Users\bczekajlo\Downloads\6_b_logotypy_EFRR_kolor_07_08_201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95536" y="5661248"/>
            <a:ext cx="8229600" cy="7148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404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3"/>
          <p:cNvSpPr>
            <a:spLocks noGrp="1"/>
          </p:cNvSpPr>
          <p:nvPr>
            <p:ph type="title"/>
          </p:nvPr>
        </p:nvSpPr>
        <p:spPr>
          <a:xfrm>
            <a:off x="467544" y="82550"/>
            <a:ext cx="8229600" cy="1143000"/>
          </a:xfrm>
        </p:spPr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</a:rPr>
              <a:t/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r>
              <a:rPr lang="pl-PL" altLang="pl-PL" sz="2800" b="1" dirty="0">
                <a:solidFill>
                  <a:srgbClr val="0070C0"/>
                </a:solidFill>
              </a:rPr>
              <a:t>„Odnawialne źródła energii w Mieście Suwałki”</a:t>
            </a: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lvl="1"/>
            <a:r>
              <a:rPr lang="pl-PL" sz="2000" dirty="0" smtClean="0"/>
              <a:t>Możliwy jest montaż wyłącznie fabrycznie nowych urządzeń i komponentów składających się na </a:t>
            </a:r>
            <a:r>
              <a:rPr lang="pl-PL" sz="2000" dirty="0" err="1" smtClean="0"/>
              <a:t>mikroinstalację</a:t>
            </a:r>
            <a:r>
              <a:rPr lang="pl-PL" sz="2000" dirty="0" smtClean="0"/>
              <a:t> OZE, tj. data produkcji fabrycznie nowych urządzeń nie może być starsza niż 1 rok od daty montażu, potwierdzona przez producenta urządzeń</a:t>
            </a:r>
          </a:p>
          <a:p>
            <a:pPr lvl="1"/>
            <a:r>
              <a:rPr lang="pl-PL" sz="2000" dirty="0" smtClean="0"/>
              <a:t>Rzeczy i prawa powstałe w wyniku realizacji projektu, nie mogą podlegać obciążeniu na rzecz podmiotów niebędących stronami umowy, w trakcie realizacji projektu oraz do czasu upływu okresu trwałości projektu</a:t>
            </a:r>
          </a:p>
          <a:p>
            <a:pPr lvl="1"/>
            <a:r>
              <a:rPr lang="pl-PL" sz="2000" dirty="0" smtClean="0"/>
              <a:t>Dach budynku mieszkalnego lub niemieszkalnego, na którym będą montowane panele fotowoltaiczne/kolektory słoneczne, nie może być pokryty eternitem (azbestem)</a:t>
            </a:r>
          </a:p>
          <a:p>
            <a:pPr lvl="1"/>
            <a:endParaRPr lang="pl-PL" sz="2000" dirty="0" smtClean="0"/>
          </a:p>
          <a:p>
            <a:pPr lvl="1"/>
            <a:endParaRPr lang="pl-PL" sz="2000" dirty="0" smtClean="0"/>
          </a:p>
          <a:p>
            <a:endParaRPr lang="pl-PL" dirty="0"/>
          </a:p>
        </p:txBody>
      </p:sp>
      <p:sp>
        <p:nvSpPr>
          <p:cNvPr id="19" name="Prostokąt 18"/>
          <p:cNvSpPr/>
          <p:nvPr/>
        </p:nvSpPr>
        <p:spPr>
          <a:xfrm>
            <a:off x="0" y="1341438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41438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rgbClr val="0070C0"/>
                </a:solidFill>
              </a:rPr>
              <a:t>Limity i ograniczenia dla instalacji OZE</a:t>
            </a:r>
            <a:endParaRPr lang="pl-PL" sz="2000" b="1" dirty="0">
              <a:solidFill>
                <a:srgbClr val="0070C0"/>
              </a:solidFill>
            </a:endParaRPr>
          </a:p>
        </p:txBody>
      </p:sp>
      <p:pic>
        <p:nvPicPr>
          <p:cNvPr id="3077" name="Picture 7" descr="suwalki_herb_du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60350"/>
            <a:ext cx="803275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pole tekstowe 1"/>
          <p:cNvSpPr txBox="1"/>
          <p:nvPr/>
        </p:nvSpPr>
        <p:spPr>
          <a:xfrm>
            <a:off x="323528" y="1889126"/>
            <a:ext cx="85689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b="1" dirty="0" smtClean="0"/>
          </a:p>
          <a:p>
            <a:endParaRPr lang="pl-PL" dirty="0"/>
          </a:p>
          <a:p>
            <a:endParaRPr lang="pl-PL" b="1" dirty="0" smtClean="0"/>
          </a:p>
          <a:p>
            <a:endParaRPr lang="pl-PL" dirty="0"/>
          </a:p>
          <a:p>
            <a:endParaRPr lang="pl-PL" b="1" dirty="0" smtClean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9" name="Picture 2" descr="C:\Users\bczekajlo\Downloads\6_b_logotypy_EFRR_kolor_07_08_2018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67544" y="5805264"/>
            <a:ext cx="8229600" cy="714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404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6638</TotalTime>
  <Words>1185</Words>
  <Application>Microsoft Office PowerPoint</Application>
  <PresentationFormat>Pokaz na ekranie (4:3)</PresentationFormat>
  <Paragraphs>209</Paragraphs>
  <Slides>20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Motyw pakietu Office</vt:lpstr>
      <vt:lpstr>Slajd 1</vt:lpstr>
      <vt:lpstr> Projekt nr WND-RPPD.05.01.00-20-0873/20 „Odnawialne źródła energii w Mieście Suwałki” </vt:lpstr>
      <vt:lpstr> </vt:lpstr>
      <vt:lpstr> </vt:lpstr>
      <vt:lpstr> „Odnawialne źródła energii w Mieście Suwałki”</vt:lpstr>
      <vt:lpstr>  </vt:lpstr>
      <vt:lpstr> „Odnawialne źródła energii w Mieście Suwałki”</vt:lpstr>
      <vt:lpstr> „Odnawialne źródła energii w Mieście Suwałki”</vt:lpstr>
      <vt:lpstr> „Odnawialne źródła energii w Mieście Suwałki”</vt:lpstr>
      <vt:lpstr> „Odnawialne źródła energii w Mieście Suwałki”</vt:lpstr>
      <vt:lpstr> „Odnawialne źródła energii w Mieście Suwałki”</vt:lpstr>
      <vt:lpstr> „Odnawialne źródła energii w Mieście Suwałki”</vt:lpstr>
      <vt:lpstr> „Odnawialne źródła energii w Mieście Suwałki”</vt:lpstr>
      <vt:lpstr>„Odnawialne źródła energii w Mieście Suwałki”</vt:lpstr>
      <vt:lpstr>„Odnawialne źródła energii w Mieście Suwałki”</vt:lpstr>
      <vt:lpstr>„Odnawialne źródła energii w Mieście Suwałki”</vt:lpstr>
      <vt:lpstr> „Odnawialne źródła energii w Mieście Suwałki”</vt:lpstr>
      <vt:lpstr>„Odnawialne źródła energii w Mieście Suwałki”</vt:lpstr>
      <vt:lpstr> „Odnawialne źródła energii w Mieście Suwałki”</vt:lpstr>
      <vt:lpstr>Slajd 20</vt:lpstr>
    </vt:vector>
  </TitlesOfParts>
  <Company>Urząd Miejski w Suwałkach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Marcin Rafał Bonisławski</dc:creator>
  <cp:lastModifiedBy>bczekajlo</cp:lastModifiedBy>
  <cp:revision>554</cp:revision>
  <cp:lastPrinted>2019-12-02T12:59:15Z</cp:lastPrinted>
  <dcterms:created xsi:type="dcterms:W3CDTF">2014-05-14T06:31:07Z</dcterms:created>
  <dcterms:modified xsi:type="dcterms:W3CDTF">2021-10-05T12:16:43Z</dcterms:modified>
</cp:coreProperties>
</file>